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4"/>
  </p:sldMasterIdLst>
  <p:notesMasterIdLst>
    <p:notesMasterId r:id="rId13"/>
  </p:notesMasterIdLst>
  <p:handoutMasterIdLst>
    <p:handoutMasterId r:id="rId14"/>
  </p:handoutMasterIdLst>
  <p:sldIdLst>
    <p:sldId id="266" r:id="rId5"/>
    <p:sldId id="259" r:id="rId6"/>
    <p:sldId id="260" r:id="rId7"/>
    <p:sldId id="290" r:id="rId8"/>
    <p:sldId id="272" r:id="rId9"/>
    <p:sldId id="287" r:id="rId10"/>
    <p:sldId id="279" r:id="rId11"/>
    <p:sldId id="289" r:id="rId12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C1C2BD3-0657-0F7C-5F64-F2A44B10C90E}" name="Christine Weber" initials="CW" userId="S::c.weber@icep.at::22835645-5f1a-4e53-a6a0-da37da09ade8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3CC0FE-4F8C-9049-B54E-6121F5B485A2}" v="756" dt="2024-02-05T15:32:14.759"/>
    <p1510:client id="{9847E37B-80AE-D746-B6BB-97B01460C000}" v="143" dt="2024-02-06T07:47:38.970"/>
  </p1510:revLst>
</p1510:revInfo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485"/>
    <p:restoredTop sz="92461"/>
  </p:normalViewPr>
  <p:slideViewPr>
    <p:cSldViewPr snapToGrid="0">
      <p:cViewPr varScale="1">
        <p:scale>
          <a:sx n="106" d="100"/>
          <a:sy n="106" d="100"/>
        </p:scale>
        <p:origin x="56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73F2ED88-B270-5D5D-E514-BA61C4DBD3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DC5B813-774F-A0D3-9B82-1EB8846C5A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1275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67F28C3-7D31-8642-8485-B9CAB70A7D4D}" type="datetimeFigureOut">
              <a:rPr lang="de-AT"/>
              <a:pPr>
                <a:defRPr/>
              </a:pPr>
              <a:t>19.02.2024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1BA1FE-3283-9823-39EC-7050D0CDA2C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CF88E9-DE2B-C276-87AA-26AEA27376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2946400" y="9428163"/>
            <a:ext cx="90328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3C490D-5593-E74B-88AA-BA022DE61E74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pic>
        <p:nvPicPr>
          <p:cNvPr id="7174" name="Grafik 7">
            <a:extLst>
              <a:ext uri="{FF2B5EF4-FFF2-40B4-BE49-F238E27FC236}">
                <a16:creationId xmlns:a16="http://schemas.microsoft.com/office/drawing/2014/main" id="{55B032C6-4E58-EFD4-534D-C5FF9481E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263" y="379413"/>
            <a:ext cx="1371600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8EDD8D4-6206-573B-D81B-02C1081A86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8562AE-BD3A-1DF7-B93D-0349A8B46C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1275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5F66CE8-8F41-9648-A6F2-7712258E24AE}" type="datetimeFigureOut">
              <a:rPr lang="de-AT"/>
              <a:pPr>
                <a:defRPr/>
              </a:pPr>
              <a:t>19.02.2024</a:t>
            </a:fld>
            <a:endParaRPr lang="de-AT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ED784E9E-A386-2E81-E32B-484E2FB1213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B47319E9-E93D-7B6E-1674-E8BC13288A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55663" y="4964113"/>
            <a:ext cx="5089525" cy="4217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F9EE254-A521-226B-4CE0-A1DCF8087C4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1E526F-0943-B054-736B-D02053D1C4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2946400" y="9428163"/>
            <a:ext cx="9032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04050B-868B-8742-81C2-5C4E07540B79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ts val="2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5288" indent="-171450" algn="l" rtl="0" fontAlgn="base">
      <a:spcBef>
        <a:spcPts val="200"/>
      </a:spcBef>
      <a:spcAft>
        <a:spcPct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0575" indent="-171450" algn="l" rtl="0" fontAlgn="base">
      <a:spcBef>
        <a:spcPts val="200"/>
      </a:spcBef>
      <a:spcAft>
        <a:spcPct val="0"/>
      </a:spcAft>
      <a:buFont typeface="Courier New" panose="02070309020205020404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7450" indent="-171450" algn="l" rtl="0" fontAlgn="base">
      <a:spcBef>
        <a:spcPts val="2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2738" indent="-171450" algn="l" rtl="0" fontAlgn="base">
      <a:spcBef>
        <a:spcPts val="200"/>
      </a:spcBef>
      <a:spcAft>
        <a:spcPct val="0"/>
      </a:spcAft>
      <a:buFont typeface="Symbol" pitchFamily="2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04050B-868B-8742-81C2-5C4E07540B79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3345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04050B-868B-8742-81C2-5C4E07540B79}" type="slidenum">
              <a:rPr lang="de-AT" smtClean="0"/>
              <a:pPr>
                <a:defRPr/>
              </a:pPr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990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04050B-868B-8742-81C2-5C4E07540B79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2375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9">
            <a:extLst>
              <a:ext uri="{FF2B5EF4-FFF2-40B4-BE49-F238E27FC236}">
                <a16:creationId xmlns:a16="http://schemas.microsoft.com/office/drawing/2014/main" id="{C2F1F6E4-12FA-B12A-2EB9-0113B80413F1}"/>
              </a:ext>
            </a:extLst>
          </p:cNvPr>
          <p:cNvSpPr/>
          <p:nvPr/>
        </p:nvSpPr>
        <p:spPr>
          <a:xfrm>
            <a:off x="0" y="849313"/>
            <a:ext cx="9144000" cy="6008687"/>
          </a:xfrm>
          <a:prstGeom prst="rect">
            <a:avLst/>
          </a:prstGeom>
          <a:solidFill>
            <a:srgbClr val="E6EF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/>
          </a:p>
        </p:txBody>
      </p:sp>
      <p:pic>
        <p:nvPicPr>
          <p:cNvPr id="6" name="Grafik 8">
            <a:extLst>
              <a:ext uri="{FF2B5EF4-FFF2-40B4-BE49-F238E27FC236}">
                <a16:creationId xmlns:a16="http://schemas.microsoft.com/office/drawing/2014/main" id="{436C0DC4-C1E0-AAA7-3E06-CCFA764CA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22238"/>
            <a:ext cx="23891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999" y="1270000"/>
            <a:ext cx="7978526" cy="1054449"/>
          </a:xfrm>
        </p:spPr>
        <p:txBody>
          <a:bodyPr anchor="b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GB"/>
              <a:t>Click to edit Master title style</a:t>
            </a:r>
            <a:endParaRPr lang="de-AT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4799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884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8F220225-7AB0-D45E-3599-A22AE64A845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SDG Business Forum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0465B0DC-3E77-ABCD-959E-3302E23A68D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7704138" y="6386513"/>
            <a:ext cx="814387" cy="266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1098A-E0F2-C542-B556-471D75FBB41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04068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6047"/>
            <a:ext cx="7978525" cy="829455"/>
          </a:xfrm>
        </p:spPr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5647"/>
            <a:ext cx="7978775" cy="4066391"/>
          </a:xfrm>
        </p:spPr>
        <p:txBody>
          <a:bodyPr rtlCol="0">
            <a:noAutofit/>
          </a:bodyPr>
          <a:lstStyle>
            <a:lvl1pPr>
              <a:buClr>
                <a:srgbClr val="003D84"/>
              </a:buClr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de-DE" noProof="0"/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9FA3EBF9-4FE1-11F9-DF1D-DD1AC3B574D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SDG Business Forum </a:t>
            </a:r>
          </a:p>
        </p:txBody>
      </p:sp>
      <p:sp>
        <p:nvSpPr>
          <p:cNvPr id="4" name="Foliennummernplatzhalter 4">
            <a:extLst>
              <a:ext uri="{FF2B5EF4-FFF2-40B4-BE49-F238E27FC236}">
                <a16:creationId xmlns:a16="http://schemas.microsoft.com/office/drawing/2014/main" id="{5F64324A-CC81-B80B-311C-4CCEAC2DBE6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0766-B0AF-234F-8362-37AE1824E432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44933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4838"/>
          </a:xfrm>
        </p:spPr>
        <p:txBody>
          <a:bodyPr rtlCol="0">
            <a:noAutofit/>
          </a:bodyPr>
          <a:lstStyle>
            <a:lvl1pPr>
              <a:buClr>
                <a:srgbClr val="003D84"/>
              </a:buClr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lang="de-DE" noProof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Fußzeilenplatzhalter 12">
            <a:extLst>
              <a:ext uri="{FF2B5EF4-FFF2-40B4-BE49-F238E27FC236}">
                <a16:creationId xmlns:a16="http://schemas.microsoft.com/office/drawing/2014/main" id="{BB1FAB9D-249F-2838-4D5D-613E3D9C21E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</a:p>
        </p:txBody>
      </p:sp>
      <p:sp>
        <p:nvSpPr>
          <p:cNvPr id="4" name="Foliennummernplatzhalter 13">
            <a:extLst>
              <a:ext uri="{FF2B5EF4-FFF2-40B4-BE49-F238E27FC236}">
                <a16:creationId xmlns:a16="http://schemas.microsoft.com/office/drawing/2014/main" id="{0CA257C2-802B-E677-B14E-39684906852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7CED5-DB9C-9346-8395-6625CDE0F6EE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2016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Fußzeilenplatzhalter 12">
            <a:extLst>
              <a:ext uri="{FF2B5EF4-FFF2-40B4-BE49-F238E27FC236}">
                <a16:creationId xmlns:a16="http://schemas.microsoft.com/office/drawing/2014/main" id="{3320EB58-9A92-F8F3-4FBD-C9FD59FA8E2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</a:p>
        </p:txBody>
      </p:sp>
      <p:sp>
        <p:nvSpPr>
          <p:cNvPr id="4" name="Foliennummernplatzhalter 13">
            <a:extLst>
              <a:ext uri="{FF2B5EF4-FFF2-40B4-BE49-F238E27FC236}">
                <a16:creationId xmlns:a16="http://schemas.microsoft.com/office/drawing/2014/main" id="{BC36A371-ACA3-65D2-0DB0-037A0622DBC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38F8B-0535-1744-985E-443CAF39B026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090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D84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4838"/>
          </a:xfrm>
        </p:spPr>
        <p:txBody>
          <a:bodyPr/>
          <a:lstStyle>
            <a:lvl1pPr>
              <a:buClr>
                <a:srgbClr val="003D84"/>
              </a:buClr>
              <a:defRPr/>
            </a:lvl1pPr>
            <a:lvl3pPr>
              <a:buClr>
                <a:srgbClr val="003D84"/>
              </a:buClr>
              <a:defRPr/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Fußzeilenplatzhalter 12">
            <a:extLst>
              <a:ext uri="{FF2B5EF4-FFF2-40B4-BE49-F238E27FC236}">
                <a16:creationId xmlns:a16="http://schemas.microsoft.com/office/drawing/2014/main" id="{93B43B5D-51BA-648E-CCB0-24887C2F5FA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Präsentationstitel</a:t>
            </a:r>
          </a:p>
        </p:txBody>
      </p:sp>
      <p:sp>
        <p:nvSpPr>
          <p:cNvPr id="4" name="Foliennummernplatzhalter 13">
            <a:extLst>
              <a:ext uri="{FF2B5EF4-FFF2-40B4-BE49-F238E27FC236}">
                <a16:creationId xmlns:a16="http://schemas.microsoft.com/office/drawing/2014/main" id="{22196F1F-AF4E-F879-FC38-7AB5F87B660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6802-A8DC-C142-9EE2-C1C89B085404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73504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999" y="126645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441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>
            <a:extLst>
              <a:ext uri="{FF2B5EF4-FFF2-40B4-BE49-F238E27FC236}">
                <a16:creationId xmlns:a16="http://schemas.microsoft.com/office/drawing/2014/main" id="{4E437741-D53F-F639-A6DC-2381698C08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1317625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AT"/>
              <a:t>Titelmasterformat durch Klicken bearbeiten</a:t>
            </a:r>
            <a:endParaRPr lang="de-AT" altLang="en-AT"/>
          </a:p>
        </p:txBody>
      </p:sp>
      <p:sp>
        <p:nvSpPr>
          <p:cNvPr id="1027" name="Textplatzhalter 2">
            <a:extLst>
              <a:ext uri="{FF2B5EF4-FFF2-40B4-BE49-F238E27FC236}">
                <a16:creationId xmlns:a16="http://schemas.microsoft.com/office/drawing/2014/main" id="{CAF171EC-CEEB-C35E-B4DD-88BF4A1D72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2076450"/>
            <a:ext cx="7978775" cy="406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AT"/>
              <a:t>Textmasterformat bearbeiten </a:t>
            </a:r>
            <a:br>
              <a:rPr lang="de-DE" altLang="en-AT"/>
            </a:br>
            <a:r>
              <a:rPr lang="de-DE" altLang="en-AT"/>
              <a:t>Erste Ebene </a:t>
            </a:r>
          </a:p>
          <a:p>
            <a:pPr lvl="1"/>
            <a:r>
              <a:rPr lang="de-DE" altLang="en-AT"/>
              <a:t>Zweite Ebene – wie Ebene zuvor</a:t>
            </a:r>
          </a:p>
          <a:p>
            <a:pPr lvl="2"/>
            <a:r>
              <a:rPr lang="de-DE" altLang="en-AT"/>
              <a:t>Dritte Ebene – wie Ebene zuvor</a:t>
            </a:r>
          </a:p>
        </p:txBody>
      </p:sp>
      <p:sp>
        <p:nvSpPr>
          <p:cNvPr id="9" name="Fußzeilenplatzhalter 12">
            <a:extLst>
              <a:ext uri="{FF2B5EF4-FFF2-40B4-BE49-F238E27FC236}">
                <a16:creationId xmlns:a16="http://schemas.microsoft.com/office/drawing/2014/main" id="{D49CC817-7F99-AFA4-9594-6973B23EA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9750" y="6386513"/>
            <a:ext cx="6875463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AT"/>
              <a:t>Präsentationstitel</a:t>
            </a:r>
          </a:p>
        </p:txBody>
      </p:sp>
      <p:sp>
        <p:nvSpPr>
          <p:cNvPr id="20" name="Foliennummernplatzhalter 13">
            <a:extLst>
              <a:ext uri="{FF2B5EF4-FFF2-40B4-BE49-F238E27FC236}">
                <a16:creationId xmlns:a16="http://schemas.microsoft.com/office/drawing/2014/main" id="{2434DFE3-C939-E2A8-C79A-8C4E2F303A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8088" y="6386513"/>
            <a:ext cx="960437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14D2C4E-8AC6-634E-A301-55A145191DC5}" type="slidenum">
              <a:rPr lang="de-AT"/>
              <a:pPr>
                <a:defRPr/>
              </a:pPr>
              <a:t>‹Nr.›</a:t>
            </a:fld>
            <a:endParaRPr lang="de-AT"/>
          </a:p>
        </p:txBody>
      </p:sp>
      <p:sp>
        <p:nvSpPr>
          <p:cNvPr id="1030" name="Textfeld 9">
            <a:extLst>
              <a:ext uri="{FF2B5EF4-FFF2-40B4-BE49-F238E27FC236}">
                <a16:creationId xmlns:a16="http://schemas.microsoft.com/office/drawing/2014/main" id="{8C3C70BE-8472-DD10-116E-0C778A9997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625" y="230188"/>
            <a:ext cx="22002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de-AT" altLang="en-AT" sz="1200">
                <a:solidFill>
                  <a:srgbClr val="003D84"/>
                </a:solidFill>
              </a:rPr>
              <a:t>bmaw.gv.at</a:t>
            </a:r>
          </a:p>
        </p:txBody>
      </p:sp>
      <p:pic>
        <p:nvPicPr>
          <p:cNvPr id="1031" name="Grafik 10" descr="Logo&#10;Bundesministerium Arbeit und Wirtschaft">
            <a:extLst>
              <a:ext uri="{FF2B5EF4-FFF2-40B4-BE49-F238E27FC236}">
                <a16:creationId xmlns:a16="http://schemas.microsoft.com/office/drawing/2014/main" id="{FBD94D39-A196-175D-E1CF-5E6455F3C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22238"/>
            <a:ext cx="23891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Grafik 7" descr="Logo&#10;SDG Business Forum des&#10;Bundesministeriums Arbeit und Wirtschaft">
            <a:extLst>
              <a:ext uri="{FF2B5EF4-FFF2-40B4-BE49-F238E27FC236}">
                <a16:creationId xmlns:a16="http://schemas.microsoft.com/office/drawing/2014/main" id="{43B7A0C9-6F2A-0DB8-322E-2619F976A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600" y="142875"/>
            <a:ext cx="727075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27" r:id="rId4"/>
    <p:sldLayoutId id="2147483728" r:id="rId5"/>
    <p:sldLayoutId id="2147483729" r:id="rId6"/>
    <p:sldLayoutId id="2147483733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 kern="1200">
          <a:solidFill>
            <a:srgbClr val="003D84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2pPr>
      <a:lvl3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3pPr>
      <a:lvl4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4pPr>
      <a:lvl5pPr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5pPr>
      <a:lvl6pPr marL="4572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6pPr>
      <a:lvl7pPr marL="9144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7pPr>
      <a:lvl8pPr marL="13716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8pPr>
      <a:lvl9pPr marL="1828800" algn="l" rtl="0" eaLnBrk="1" fontAlgn="base" hangingPunct="1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rgbClr val="003D84"/>
          </a:solidFill>
          <a:latin typeface="Calibri" panose="020F0502020204030204" pitchFamily="34" charset="0"/>
        </a:defRPr>
      </a:lvl9pPr>
    </p:titleStyle>
    <p:bodyStyle>
      <a:lvl1pPr marL="250825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rgbClr val="003D84"/>
        </a:buClr>
        <a:buFont typeface="Arial" panose="020B0604020202020204" pitchFamily="34" charset="0"/>
        <a:buChar char="•"/>
        <a:defRPr kern="1200">
          <a:solidFill>
            <a:srgbClr val="191919"/>
          </a:solidFill>
          <a:latin typeface="+mn-lt"/>
          <a:ea typeface="+mn-ea"/>
          <a:cs typeface="+mn-cs"/>
        </a:defRPr>
      </a:lvl1pPr>
      <a:lvl2pPr marL="503238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Font typeface="Corbel" panose="020B0503020204020204" pitchFamily="34" charset="0"/>
        <a:buChar char="−"/>
        <a:defRPr kern="1200">
          <a:solidFill>
            <a:srgbClr val="191919"/>
          </a:solidFill>
          <a:latin typeface="+mn-lt"/>
          <a:ea typeface="+mn-ea"/>
          <a:cs typeface="+mn-cs"/>
        </a:defRPr>
      </a:lvl2pPr>
      <a:lvl3pPr marL="755650" indent="-250825" algn="l" rtl="0" eaLnBrk="1" fontAlgn="base" hangingPunct="1">
        <a:lnSpc>
          <a:spcPts val="2400"/>
        </a:lnSpc>
        <a:spcBef>
          <a:spcPct val="0"/>
        </a:spcBef>
        <a:spcAft>
          <a:spcPts val="1425"/>
        </a:spcAft>
        <a:buClr>
          <a:srgbClr val="003D84"/>
        </a:buClr>
        <a:buFont typeface="Arial" panose="020B0604020202020204" pitchFamily="34" charset="0"/>
        <a:buChar char="•"/>
        <a:defRPr kern="1200">
          <a:solidFill>
            <a:srgbClr val="191919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kern="1200">
          <a:solidFill>
            <a:srgbClr val="191919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kern="1200">
          <a:solidFill>
            <a:srgbClr val="19191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Grafik 10" descr="Logo&#10;SDG Business Forum des Bundesministeriums für Arbeit und Wirtschaft">
            <a:extLst>
              <a:ext uri="{FF2B5EF4-FFF2-40B4-BE49-F238E27FC236}">
                <a16:creationId xmlns:a16="http://schemas.microsoft.com/office/drawing/2014/main" id="{589DA093-4DD8-2545-5B77-433D1A027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18" y="1449088"/>
            <a:ext cx="5695950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el 1">
            <a:extLst>
              <a:ext uri="{FF2B5EF4-FFF2-40B4-BE49-F238E27FC236}">
                <a16:creationId xmlns:a16="http://schemas.microsoft.com/office/drawing/2014/main" id="{1E2A7D80-E602-D6DE-ABB8-1ED76B8CC3F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en-AT" dirty="0"/>
              <a:t>Agenda –</a:t>
            </a:r>
            <a:r>
              <a:rPr lang="de-AT" altLang="en-AT"/>
              <a:t> SDG-</a:t>
            </a:r>
            <a:r>
              <a:rPr lang="de-AT" altLang="en-AT" err="1"/>
              <a:t>Roundtable</a:t>
            </a:r>
            <a:r>
              <a:rPr lang="de-AT" altLang="en-AT" dirty="0"/>
              <a:t> am 14.2.2024 </a:t>
            </a:r>
            <a:endParaRPr lang="de-DE" altLang="en-AT" dirty="0"/>
          </a:p>
        </p:txBody>
      </p:sp>
      <p:sp>
        <p:nvSpPr>
          <p:cNvPr id="10242" name="Textplatzhalter 2">
            <a:extLst>
              <a:ext uri="{FF2B5EF4-FFF2-40B4-BE49-F238E27FC236}">
                <a16:creationId xmlns:a16="http://schemas.microsoft.com/office/drawing/2014/main" id="{BD46AEED-31F8-5DD1-2F5B-6114F3496BC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539750" y="2076450"/>
            <a:ext cx="7978775" cy="3922713"/>
          </a:xfrm>
        </p:spPr>
        <p:txBody>
          <a:bodyPr/>
          <a:lstStyle/>
          <a:p>
            <a:r>
              <a:rPr lang="de-DE" altLang="en-AT" dirty="0"/>
              <a:t>Begrüßung Mag. Irene Janisch, </a:t>
            </a:r>
            <a:br>
              <a:rPr lang="de-DE" altLang="en-AT" dirty="0"/>
            </a:br>
            <a:r>
              <a:rPr lang="de-DE" altLang="en-AT" dirty="0"/>
              <a:t>Abt. V/6 OECD, Nachhaltigkeit, BMAW</a:t>
            </a:r>
          </a:p>
          <a:p>
            <a:r>
              <a:rPr lang="de-DE" altLang="en-AT" dirty="0"/>
              <a:t>Überblick </a:t>
            </a:r>
            <a:r>
              <a:rPr lang="de-DE" altLang="en-AT"/>
              <a:t>SDG Business Forum</a:t>
            </a:r>
            <a:endParaRPr lang="de-DE" altLang="en-AT" dirty="0"/>
          </a:p>
          <a:p>
            <a:r>
              <a:rPr lang="de-DE" altLang="en-AT" dirty="0"/>
              <a:t>Tour de Table</a:t>
            </a:r>
          </a:p>
          <a:p>
            <a:pPr marL="0" indent="0">
              <a:buNone/>
            </a:pPr>
            <a:endParaRPr lang="de-DE" altLang="en-AT"/>
          </a:p>
        </p:txBody>
      </p:sp>
      <p:sp>
        <p:nvSpPr>
          <p:cNvPr id="10243" name="Foliennummernplatzhalter 5">
            <a:extLst>
              <a:ext uri="{FF2B5EF4-FFF2-40B4-BE49-F238E27FC236}">
                <a16:creationId xmlns:a16="http://schemas.microsoft.com/office/drawing/2014/main" id="{FB5695E8-9281-5887-A843-C9F1178BB93C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3F5A933-89F4-2042-A4E1-2900917378A1}" type="slidenum">
              <a:rPr lang="de-AT" altLang="en-AT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de-AT" altLang="en-AT"/>
          </a:p>
        </p:txBody>
      </p:sp>
      <p:sp>
        <p:nvSpPr>
          <p:cNvPr id="10244" name="Footer Placeholder 3">
            <a:extLst>
              <a:ext uri="{FF2B5EF4-FFF2-40B4-BE49-F238E27FC236}">
                <a16:creationId xmlns:a16="http://schemas.microsoft.com/office/drawing/2014/main" id="{41723CF3-1410-D82B-6479-9C6F57F5CBC6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altLang="en-AT"/>
              <a:t>SDG Business Forum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el 6">
            <a:extLst>
              <a:ext uri="{FF2B5EF4-FFF2-40B4-BE49-F238E27FC236}">
                <a16:creationId xmlns:a16="http://schemas.microsoft.com/office/drawing/2014/main" id="{50FBB27F-1148-BE2F-8BE5-6A9897BF4CA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9750" y="1316038"/>
            <a:ext cx="7978775" cy="828675"/>
          </a:xfrm>
        </p:spPr>
        <p:txBody>
          <a:bodyPr/>
          <a:lstStyle/>
          <a:p>
            <a:r>
              <a:rPr lang="de-AT" altLang="en-AT"/>
              <a:t>Globale Ziele für Nachhaltige Entwicklung </a:t>
            </a:r>
            <a:endParaRPr lang="de-DE" altLang="en-AT"/>
          </a:p>
        </p:txBody>
      </p:sp>
      <p:sp>
        <p:nvSpPr>
          <p:cNvPr id="11266" name="Foliennummernplatzhalter 5">
            <a:extLst>
              <a:ext uri="{FF2B5EF4-FFF2-40B4-BE49-F238E27FC236}">
                <a16:creationId xmlns:a16="http://schemas.microsoft.com/office/drawing/2014/main" id="{4BDD868A-6134-4B77-CA1B-DF273D226A07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9FBD50-8A0E-DD40-B120-5219031829AE}" type="slidenum">
              <a:rPr lang="de-AT" altLang="en-AT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AT" altLang="en-AT"/>
          </a:p>
        </p:txBody>
      </p:sp>
      <p:pic>
        <p:nvPicPr>
          <p:cNvPr id="11267" name="Grafik 7">
            <a:extLst>
              <a:ext uri="{FF2B5EF4-FFF2-40B4-BE49-F238E27FC236}">
                <a16:creationId xmlns:a16="http://schemas.microsoft.com/office/drawing/2014/main" id="{8B012E9D-CCE2-15A7-71BC-9E1A251C2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5"/>
          <a:stretch>
            <a:fillRect/>
          </a:stretch>
        </p:blipFill>
        <p:spPr bwMode="auto">
          <a:xfrm>
            <a:off x="539750" y="2062163"/>
            <a:ext cx="79787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Footer Placeholder 3">
            <a:extLst>
              <a:ext uri="{FF2B5EF4-FFF2-40B4-BE49-F238E27FC236}">
                <a16:creationId xmlns:a16="http://schemas.microsoft.com/office/drawing/2014/main" id="{FE7DBC8B-EA30-ABE9-BF44-0E0AA45909EF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altLang="en-AT"/>
              <a:t>SDG Business Forum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E4A11B-E232-8AE1-3AB4-F3969E56D7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SDG Business Forum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C27D0-071D-BD77-B827-F943F18562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pPr marL="0" indent="0">
              <a:spcAft>
                <a:spcPts val="1000"/>
              </a:spcAft>
              <a:buNone/>
            </a:pPr>
            <a:r>
              <a:rPr lang="de-DE" dirty="0"/>
              <a:t>2017 Start des SDG Business Forum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de-DE" u="sng" dirty="0"/>
              <a:t>Zielgruppe:</a:t>
            </a:r>
          </a:p>
          <a:p>
            <a:pPr>
              <a:spcAft>
                <a:spcPts val="1000"/>
              </a:spcAft>
            </a:pPr>
            <a:r>
              <a:rPr lang="de-DE" dirty="0"/>
              <a:t>Österreichische Unternehmen mit Interesse in Low-Income-Ländern</a:t>
            </a:r>
          </a:p>
          <a:p>
            <a:pPr>
              <a:spcAft>
                <a:spcPts val="1000"/>
              </a:spcAft>
            </a:pPr>
            <a:r>
              <a:rPr lang="de-DE" dirty="0"/>
              <a:t>Interessengruppen der Außenwirtschafts-, Innovations- und Entwicklungspolitik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de-DE" u="sng" dirty="0"/>
              <a:t>Ziele:</a:t>
            </a:r>
          </a:p>
          <a:p>
            <a:pPr>
              <a:spcAft>
                <a:spcPts val="1000"/>
              </a:spcAft>
            </a:pPr>
            <a:r>
              <a:rPr lang="de-DE" dirty="0"/>
              <a:t>Markt- und Innovationspotenzial der SDG aufzeigen</a:t>
            </a:r>
          </a:p>
          <a:p>
            <a:pPr>
              <a:spcAft>
                <a:spcPts val="1000"/>
              </a:spcAft>
            </a:pPr>
            <a:r>
              <a:rPr lang="de-DE" dirty="0"/>
              <a:t>Heranführen an SDG-Märkte in Sektoren wie Erneuerbare Energie und Klimaschutz, Wasser und Siedlungshygiene, Infrastruktur, Gesundheit</a:t>
            </a:r>
          </a:p>
          <a:p>
            <a:pPr>
              <a:spcAft>
                <a:spcPts val="1000"/>
              </a:spcAft>
            </a:pPr>
            <a:r>
              <a:rPr lang="de-DE" dirty="0"/>
              <a:t>Weiterentwicklung des institutionellen und politischen Rahmens </a:t>
            </a:r>
          </a:p>
          <a:p>
            <a:pPr>
              <a:spcAft>
                <a:spcPts val="1000"/>
              </a:spcAft>
            </a:pP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74DEB8-3945-7F0F-D6D5-73387F3FB47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SDG Business Forum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699E8A9-4C2D-79AC-E44D-5DD6843F8EF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06D0766-B0AF-234F-8362-37AE1824E432}" type="slidenum">
              <a:rPr lang="de-AT" smtClean="0"/>
              <a:pPr>
                <a:defRPr/>
              </a:pPr>
              <a:t>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6785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Placeholder 2">
            <a:extLst>
              <a:ext uri="{FF2B5EF4-FFF2-40B4-BE49-F238E27FC236}">
                <a16:creationId xmlns:a16="http://schemas.microsoft.com/office/drawing/2014/main" id="{2B9DAA67-D1F1-7B24-7FD4-489A6CC3714E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539750" y="2076450"/>
            <a:ext cx="7978775" cy="3922713"/>
          </a:xfrm>
        </p:spPr>
        <p:txBody>
          <a:bodyPr/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de-D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Mit der Themenwahl will das BMAW aufzeigen, </a:t>
            </a:r>
            <a:r>
              <a:rPr lang="de-D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wie europäische Unternehmen durch berufliche Qualifizierungsangebote für Lieferanten, Kunden und Systempartner Absatz- und Beschaffungsmärkte in Entwicklungs- und Schwellenländern erschließen und </a:t>
            </a: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Wettbewerbsvorteile in </a:t>
            </a:r>
            <a:r>
              <a:rPr lang="de-D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diesen realisieren können. Darüber hinaus haben lokale Fachkräfte eine essenzielle Bedeutung für die Value Proposition </a:t>
            </a: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der</a:t>
            </a:r>
            <a:r>
              <a:rPr lang="de-DE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Produkte und Dienstleistungen österreichischer Unternehmen.</a:t>
            </a: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de-DE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vgl. Maßnahmen der Außenwirtschaftsstrategie 2018: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#14: </a:t>
            </a:r>
            <a:r>
              <a:rPr lang="de-D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Partnerschaft zwischen Wirtschaft und Entwicklung stärken</a:t>
            </a:r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de-D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(</a:t>
            </a:r>
            <a:r>
              <a:rPr lang="de-DE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Fokus auf praxisorientierte Berufsbildung)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de-DE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Corbel" panose="020B0503020204020204" pitchFamily="34" charset="0"/>
              </a:rPr>
              <a:t>#28: Duale </a:t>
            </a:r>
            <a:r>
              <a:rPr lang="de-DE" dirty="0">
                <a:solidFill>
                  <a:srgbClr val="000000"/>
                </a:solidFill>
                <a:latin typeface="Corbel" panose="020B0503020204020204" pitchFamily="34" charset="0"/>
                <a:ea typeface="Calibri" panose="020F0502020204030204" pitchFamily="34" charset="0"/>
                <a:cs typeface="Corbel" panose="020B0503020204020204" pitchFamily="34" charset="0"/>
              </a:rPr>
              <a:t>Ausbildung exportieren, </a:t>
            </a:r>
            <a:r>
              <a:rPr lang="de-DE" dirty="0">
                <a:solidFill>
                  <a:srgbClr val="000000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Corbel" panose="020B0503020204020204" pitchFamily="34" charset="0"/>
              </a:rPr>
              <a:t>zur Stärkung österreichischer Unternehmen</a:t>
            </a:r>
            <a:endParaRPr lang="de-AT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de-DE" altLang="en-AT" dirty="0"/>
          </a:p>
          <a:p>
            <a:pPr algn="just">
              <a:spcAft>
                <a:spcPts val="1000"/>
              </a:spcAft>
            </a:pPr>
            <a:endParaRPr lang="de-DE" altLang="en-AT" dirty="0"/>
          </a:p>
        </p:txBody>
      </p:sp>
      <p:sp>
        <p:nvSpPr>
          <p:cNvPr id="13315" name="Footer Placeholder 3">
            <a:extLst>
              <a:ext uri="{FF2B5EF4-FFF2-40B4-BE49-F238E27FC236}">
                <a16:creationId xmlns:a16="http://schemas.microsoft.com/office/drawing/2014/main" id="{81189401-F19B-9958-F3EA-873E823649B3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altLang="en-AT"/>
              <a:t>SDG Business Forum </a:t>
            </a:r>
          </a:p>
        </p:txBody>
      </p:sp>
      <p:sp>
        <p:nvSpPr>
          <p:cNvPr id="13316" name="Slide Number Placeholder 4">
            <a:extLst>
              <a:ext uri="{FF2B5EF4-FFF2-40B4-BE49-F238E27FC236}">
                <a16:creationId xmlns:a16="http://schemas.microsoft.com/office/drawing/2014/main" id="{E8E7F5A6-7D77-15AF-090A-D3E05ECE2B16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68F20-F011-F043-859C-09C3CBC7722F}" type="slidenum">
              <a:rPr lang="de-AT" altLang="en-AT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AT" altLang="en-AT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E753A2B-2F03-7CBA-7510-E3B01223E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00" y="936000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3D8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5pPr>
            <a:lvl6pPr marL="4572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6pPr>
            <a:lvl7pPr marL="9144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7pPr>
            <a:lvl8pPr marL="13716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8pPr>
            <a:lvl9pPr marL="18288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9pPr>
          </a:lstStyle>
          <a:p>
            <a:r>
              <a:rPr lang="de-DE" altLang="en-AT" dirty="0"/>
              <a:t>SDG Business Forum 2022-24</a:t>
            </a:r>
            <a:br>
              <a:rPr lang="de-DE" altLang="en-AT" dirty="0"/>
            </a:br>
            <a:r>
              <a:rPr lang="de-DE" altLang="en-AT" dirty="0"/>
              <a:t>Lokale Fachkräfte als Schlüsselfaktor für SDG-Märkte</a:t>
            </a:r>
            <a:endParaRPr lang="en-AT" altLang="en-A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945463-BEAA-DB39-574F-6D6DFDE297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Gründliche Analyse der lokalen Arbeitskräftebedürfnisse und des Bildungssystems sowie die Identifikation von geeigneten Ausbildungspartnern vor Ort</a:t>
            </a:r>
          </a:p>
          <a:p>
            <a:r>
              <a:rPr lang="de-DE" dirty="0"/>
              <a:t>Partnerschaften, z.B. mit der Entwicklungszusammenarbeit, da diese Wissen, Erfahrungen und finanzielle Ressourcen bereitstellen kann</a:t>
            </a:r>
          </a:p>
          <a:p>
            <a:r>
              <a:rPr lang="de-DE" dirty="0"/>
              <a:t>Präferenz für möglichst breitenwirksame Ausbildungsangebote</a:t>
            </a:r>
          </a:p>
          <a:p>
            <a:r>
              <a:rPr lang="de-DE" dirty="0"/>
              <a:t>Integration von weiteren Unternehmen oder Verbänden vor Ort</a:t>
            </a:r>
          </a:p>
          <a:p>
            <a:r>
              <a:rPr lang="de-DE" dirty="0"/>
              <a:t>Verankerung im staatlichen System erhöht Nachhaltigkeit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FE5ECA-670B-0782-25D1-B4CCB7CAD3D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SDG Business Forum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5DF6F7-4D79-735D-63A3-8392C4332A2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681098A-E0F2-C542-B556-471D75FBB41E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F5181B9-1F52-E99D-71BA-5F36E8523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000" y="936000"/>
            <a:ext cx="797877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3D84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2pPr>
            <a:lvl3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3pPr>
            <a:lvl4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4pPr>
            <a:lvl5pPr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5pPr>
            <a:lvl6pPr marL="4572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6pPr>
            <a:lvl7pPr marL="9144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7pPr>
            <a:lvl8pPr marL="13716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8pPr>
            <a:lvl9pPr marL="1828800" algn="l" rtl="0" eaLnBrk="1" fontAlgn="base" hangingPunct="1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D84"/>
                </a:solidFill>
                <a:latin typeface="Calibri" panose="020F0502020204030204" pitchFamily="34" charset="0"/>
              </a:defRPr>
            </a:lvl9pPr>
          </a:lstStyle>
          <a:p>
            <a:r>
              <a:rPr lang="de-DE" altLang="en-AT" dirty="0"/>
              <a:t>Lokale Fachkräfte als Schlüsselfaktor für SDG-Märkte</a:t>
            </a:r>
          </a:p>
          <a:p>
            <a:r>
              <a:rPr lang="de-DE" altLang="en-AT" dirty="0"/>
              <a:t>Fünf Erfolgsfaktoren</a:t>
            </a:r>
            <a:endParaRPr lang="en-AT" altLang="en-AT" dirty="0"/>
          </a:p>
        </p:txBody>
      </p:sp>
    </p:spTree>
    <p:extLst>
      <p:ext uri="{BB962C8B-B14F-4D97-AF65-F5344CB8AC3E}">
        <p14:creationId xmlns:p14="http://schemas.microsoft.com/office/powerpoint/2010/main" val="148911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>
            <a:extLst>
              <a:ext uri="{FF2B5EF4-FFF2-40B4-BE49-F238E27FC236}">
                <a16:creationId xmlns:a16="http://schemas.microsoft.com/office/drawing/2014/main" id="{1774EF5F-0D75-17FB-BA5C-DF2CE29D50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altLang="en-AT"/>
              <a:t>Veranstaltungen</a:t>
            </a:r>
            <a:endParaRPr lang="de-DE" altLang="en-AT"/>
          </a:p>
        </p:txBody>
      </p:sp>
      <p:sp>
        <p:nvSpPr>
          <p:cNvPr id="20482" name="Textplatzhalter 2">
            <a:extLst>
              <a:ext uri="{FF2B5EF4-FFF2-40B4-BE49-F238E27FC236}">
                <a16:creationId xmlns:a16="http://schemas.microsoft.com/office/drawing/2014/main" id="{7726EE59-9D6D-0DDF-7FA9-4444B65BA977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539750" y="2077200"/>
            <a:ext cx="7978775" cy="3922713"/>
          </a:xfrm>
        </p:spPr>
        <p:txBody>
          <a:bodyPr/>
          <a:lstStyle/>
          <a:p>
            <a:pPr marL="0" indent="0" algn="just">
              <a:buNone/>
            </a:pPr>
            <a:r>
              <a:rPr lang="de-AT" altLang="en-AT" dirty="0"/>
              <a:t>Dialogveranstaltungen:</a:t>
            </a:r>
          </a:p>
          <a:p>
            <a:r>
              <a:rPr lang="de-AT" altLang="en-AT" dirty="0"/>
              <a:t>9. November 2023: SDG Business Forum beim oberösterreichischen Exporttag</a:t>
            </a:r>
          </a:p>
          <a:p>
            <a:r>
              <a:rPr lang="de-AT" altLang="en-AT" dirty="0"/>
              <a:t>9. April 2024: SDG Business Forum als Eröffnungspanel beim Zukunftsforum Oberösterreich</a:t>
            </a:r>
          </a:p>
          <a:p>
            <a:r>
              <a:rPr lang="de-AT" altLang="en-AT" dirty="0"/>
              <a:t>4. Juni 2024: SDG Business Forum im BMAW</a:t>
            </a:r>
          </a:p>
          <a:p>
            <a:r>
              <a:rPr lang="de-AT" altLang="en-AT" dirty="0"/>
              <a:t>26.  Juni 2024 (</a:t>
            </a:r>
            <a:r>
              <a:rPr lang="de-AT" altLang="en-AT" dirty="0" err="1"/>
              <a:t>tbc</a:t>
            </a:r>
            <a:r>
              <a:rPr lang="de-AT" altLang="en-AT" dirty="0"/>
              <a:t>): SDG Business Forum beim steirischen Wirtschaftsdelegierten-Sprechtag</a:t>
            </a:r>
          </a:p>
          <a:p>
            <a:pPr marL="0" indent="0" algn="just">
              <a:buNone/>
            </a:pPr>
            <a:endParaRPr lang="de-AT" altLang="en-AT" dirty="0"/>
          </a:p>
          <a:p>
            <a:pPr marL="0" indent="0" algn="just">
              <a:buNone/>
            </a:pPr>
            <a:r>
              <a:rPr lang="de-AT" altLang="en-AT" dirty="0"/>
              <a:t>Nächstes Stakeholder-Vernetzungstreffen: Herbst 2024 </a:t>
            </a:r>
          </a:p>
          <a:p>
            <a:pPr lvl="2" algn="just"/>
            <a:endParaRPr lang="de-DE" altLang="en-AT" dirty="0"/>
          </a:p>
        </p:txBody>
      </p:sp>
      <p:sp>
        <p:nvSpPr>
          <p:cNvPr id="20483" name="Foliennummernplatzhalter 5">
            <a:extLst>
              <a:ext uri="{FF2B5EF4-FFF2-40B4-BE49-F238E27FC236}">
                <a16:creationId xmlns:a16="http://schemas.microsoft.com/office/drawing/2014/main" id="{873983D5-14C8-4A82-6554-CC4168F09509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6A07170-30E8-304C-ACD5-80A01A80E7F4}" type="slidenum">
              <a:rPr lang="de-AT" altLang="en-AT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de-AT" altLang="en-AT"/>
          </a:p>
        </p:txBody>
      </p:sp>
      <p:sp>
        <p:nvSpPr>
          <p:cNvPr id="20484" name="Footer Placeholder 3">
            <a:extLst>
              <a:ext uri="{FF2B5EF4-FFF2-40B4-BE49-F238E27FC236}">
                <a16:creationId xmlns:a16="http://schemas.microsoft.com/office/drawing/2014/main" id="{FE032358-948F-9C6C-EAFB-83805385690B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AT" altLang="en-AT"/>
              <a:t>SDG Business Forum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D6223-7BE6-95D2-8F9B-C6F104F8B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Tour de Table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0F3804-220E-3E92-B53B-7AF2F4A4A4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Kurze persönliche Vorstellung</a:t>
            </a:r>
          </a:p>
          <a:p>
            <a:pPr marL="250825" lvl="1">
              <a:buClr>
                <a:srgbClr val="003D84"/>
              </a:buClr>
              <a:buFont typeface="Arial" panose="020B0604020202020204" pitchFamily="34" charset="0"/>
              <a:buChar char="•"/>
            </a:pPr>
            <a:r>
              <a:rPr lang="de-DE" dirty="0"/>
              <a:t>Eigene Initiativen und Projekte, Best Practice</a:t>
            </a:r>
          </a:p>
          <a:p>
            <a:pPr marL="250825" lvl="1">
              <a:buClr>
                <a:srgbClr val="003D84"/>
              </a:buClr>
              <a:buFont typeface="Arial" panose="020B0604020202020204" pitchFamily="34" charset="0"/>
              <a:buChar char="•"/>
            </a:pPr>
            <a:r>
              <a:rPr lang="de-DE" dirty="0"/>
              <a:t>Kooperationen und Netzwerke</a:t>
            </a:r>
          </a:p>
          <a:p>
            <a:pPr marL="250825" lvl="1">
              <a:buClr>
                <a:srgbClr val="003D84"/>
              </a:buClr>
              <a:buFont typeface="Arial" panose="020B0604020202020204" pitchFamily="34" charset="0"/>
              <a:buChar char="•"/>
            </a:pPr>
            <a:r>
              <a:rPr lang="de-DE" dirty="0"/>
              <a:t>Anregungen und Feedback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BE4932-D78A-360B-F158-1CDDFA7E0C8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de-AT"/>
              <a:t>SDG Business Forum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54E52-79DB-B82C-E152-B28679B29C51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7681098A-E0F2-C542-B556-471D75FBB41E}" type="slidenum">
              <a:rPr lang="de-AT" smtClean="0"/>
              <a:pPr>
                <a:defRPr/>
              </a:pPr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32769212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AT-4x3">
  <a:themeElements>
    <a:clrScheme name="BMAW CD Farbpalette">
      <a:dk1>
        <a:srgbClr val="000000"/>
      </a:dk1>
      <a:lt1>
        <a:srgbClr val="FFFFFF"/>
      </a:lt1>
      <a:dk2>
        <a:srgbClr val="3E3E40"/>
      </a:dk2>
      <a:lt2>
        <a:srgbClr val="808080"/>
      </a:lt2>
      <a:accent1>
        <a:srgbClr val="003D84"/>
      </a:accent1>
      <a:accent2>
        <a:srgbClr val="6B498C"/>
      </a:accent2>
      <a:accent3>
        <a:srgbClr val="5FB564"/>
      </a:accent3>
      <a:accent4>
        <a:srgbClr val="ED6D42"/>
      </a:accent4>
      <a:accent5>
        <a:srgbClr val="CA0237"/>
      </a:accent5>
      <a:accent6>
        <a:srgbClr val="3BACBE"/>
      </a:accent6>
      <a:hlink>
        <a:srgbClr val="000000"/>
      </a:hlink>
      <a:folHlink>
        <a:srgbClr val="0000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DG BF Vorbereitung" id="{57DE5AB1-06F7-B444-8BC7-33D5DF195AAD}" vid="{CC7F8DD0-159C-144E-B3F6-990C6A411DA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52679AD37E58644822F28B9BC120964" ma:contentTypeVersion="17" ma:contentTypeDescription="Ein neues Dokument erstellen." ma:contentTypeScope="" ma:versionID="0a1ef4511d3d1e56bcbb33291c20e2d5">
  <xsd:schema xmlns:xsd="http://www.w3.org/2001/XMLSchema" xmlns:xs="http://www.w3.org/2001/XMLSchema" xmlns:p="http://schemas.microsoft.com/office/2006/metadata/properties" xmlns:ns2="f7fb74cf-0717-41c9-bfb1-90ad0b0987ed" xmlns:ns3="83f0f779-a0a6-4c18-92b8-e9fd863bb205" targetNamespace="http://schemas.microsoft.com/office/2006/metadata/properties" ma:root="true" ma:fieldsID="2e32e70084efc05069f5800685369723" ns2:_="" ns3:_="">
    <xsd:import namespace="f7fb74cf-0717-41c9-bfb1-90ad0b0987ed"/>
    <xsd:import namespace="83f0f779-a0a6-4c18-92b8-e9fd863bb20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fb74cf-0717-41c9-bfb1-90ad0b0987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efc41322-6381-4203-95f2-829e98165d0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f0f779-a0a6-4c18-92b8-e9fd863bb20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a55cbc9a-0000-404f-bdbe-0a258344fd48}" ma:internalName="TaxCatchAll" ma:showField="CatchAllData" ma:web="83f0f779-a0a6-4c18-92b8-e9fd863bb20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7fb74cf-0717-41c9-bfb1-90ad0b0987ed">
      <Terms xmlns="http://schemas.microsoft.com/office/infopath/2007/PartnerControls"/>
    </lcf76f155ced4ddcb4097134ff3c332f>
    <TaxCatchAll xmlns="83f0f779-a0a6-4c18-92b8-e9fd863bb20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40628C-7E45-4866-9E50-B249269F969C}">
  <ds:schemaRefs>
    <ds:schemaRef ds:uri="83f0f779-a0a6-4c18-92b8-e9fd863bb205"/>
    <ds:schemaRef ds:uri="f7fb74cf-0717-41c9-bfb1-90ad0b0987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0487EFD-CE2C-4C9F-BED5-C87E44FD05EC}">
  <ds:schemaRefs>
    <ds:schemaRef ds:uri="83f0f779-a0a6-4c18-92b8-e9fd863bb205"/>
    <ds:schemaRef ds:uri="f7fb74cf-0717-41c9-bfb1-90ad0b0987e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776124C-09B1-4B30-B0DD-F9D97AE4CB3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Republik-AT-4x3</Template>
  <TotalTime>0</TotalTime>
  <Words>353</Words>
  <Application>Microsoft Office PowerPoint</Application>
  <PresentationFormat>Bildschirmpräsentation (4:3)</PresentationFormat>
  <Paragraphs>56</Paragraphs>
  <Slides>8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Calibri</vt:lpstr>
      <vt:lpstr>Corbel</vt:lpstr>
      <vt:lpstr>Courier New</vt:lpstr>
      <vt:lpstr>Symbol</vt:lpstr>
      <vt:lpstr>Times New Roman</vt:lpstr>
      <vt:lpstr>Wingdings</vt:lpstr>
      <vt:lpstr>Republik-AT-4x3</vt:lpstr>
      <vt:lpstr>PowerPoint-Präsentation</vt:lpstr>
      <vt:lpstr>Agenda – SDG-Roundtable am 14.2.2024 </vt:lpstr>
      <vt:lpstr>Globale Ziele für Nachhaltige Entwicklung </vt:lpstr>
      <vt:lpstr>SDG Business Forum</vt:lpstr>
      <vt:lpstr>PowerPoint-Präsentation</vt:lpstr>
      <vt:lpstr>PowerPoint-Präsentation</vt:lpstr>
      <vt:lpstr>Veranstaltungen</vt:lpstr>
      <vt:lpstr>Tour de Table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Weber</dc:creator>
  <cp:lastModifiedBy>Schwarzbauer, Karin</cp:lastModifiedBy>
  <cp:revision>4</cp:revision>
  <cp:lastPrinted>2023-09-13T06:53:57Z</cp:lastPrinted>
  <dcterms:created xsi:type="dcterms:W3CDTF">2023-07-21T09:50:50Z</dcterms:created>
  <dcterms:modified xsi:type="dcterms:W3CDTF">2024-02-19T11:42:40Z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0x010100D52679AD37E58644822F28B9BC120964</vt:lpwstr>
  </property>
  <property fmtid="{D5CDD505-2E9C-101B-9397-08002B2CF9AE}" pid="3" name="IsOriginal">
    <vt:bool>true</vt:bool>
  </property>
  <property fmtid="{D5CDD505-2E9C-101B-9397-08002B2CF9AE}" pid="4" name="AlternateThumbnailUrl">
    <vt:lpwstr>, </vt:lpwstr>
  </property>
  <property fmtid="{D5CDD505-2E9C-101B-9397-08002B2CF9AE}" pid="5" name="VideoSetDescription">
    <vt:lpwstr/>
  </property>
  <property fmtid="{D5CDD505-2E9C-101B-9397-08002B2CF9AE}" pid="6" name="Portal_AssetLanguages">
    <vt:lpwstr/>
  </property>
  <property fmtid="{D5CDD505-2E9C-101B-9397-08002B2CF9AE}" pid="7" name="MediaServiceImageTags">
    <vt:lpwstr/>
  </property>
</Properties>
</file>