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3" r:id="rId4"/>
  </p:sldMasterIdLst>
  <p:notesMasterIdLst>
    <p:notesMasterId r:id="rId12"/>
  </p:notesMasterIdLst>
  <p:handoutMasterIdLst>
    <p:handoutMasterId r:id="rId13"/>
  </p:handoutMasterIdLst>
  <p:sldIdLst>
    <p:sldId id="256" r:id="rId5"/>
    <p:sldId id="259" r:id="rId6"/>
    <p:sldId id="268" r:id="rId7"/>
    <p:sldId id="269" r:id="rId8"/>
    <p:sldId id="270" r:id="rId9"/>
    <p:sldId id="271" r:id="rId10"/>
    <p:sldId id="258" r:id="rId11"/>
  </p:sldIdLst>
  <p:sldSz cx="9144000" cy="5143500" type="screen16x9"/>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68">
          <p15:clr>
            <a:srgbClr val="A4A3A4"/>
          </p15:clr>
        </p15:guide>
        <p15:guide id="2" orient="horz" pos="2902">
          <p15:clr>
            <a:srgbClr val="A4A3A4"/>
          </p15:clr>
        </p15:guide>
        <p15:guide id="3" pos="345">
          <p15:clr>
            <a:srgbClr val="A4A3A4"/>
          </p15:clr>
        </p15:guide>
        <p15:guide id="4" pos="5366">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3D84"/>
    <a:srgbClr val="338E9C"/>
    <a:srgbClr val="E6EFF3"/>
    <a:srgbClr val="E632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7B26C5-4107-4FEC-AEDC-1716B250A1EF}">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ittlere Formatvorlage 1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818" autoAdjust="0"/>
  </p:normalViewPr>
  <p:slideViewPr>
    <p:cSldViewPr snapToGrid="0" snapToObjects="1">
      <p:cViewPr varScale="1">
        <p:scale>
          <a:sx n="156" d="100"/>
          <a:sy n="156" d="100"/>
        </p:scale>
        <p:origin x="356" y="88"/>
      </p:cViewPr>
      <p:guideLst>
        <p:guide orient="horz" pos="668"/>
        <p:guide orient="horz" pos="2902"/>
        <p:guide pos="345"/>
        <p:guide pos="5366"/>
      </p:guideLst>
    </p:cSldViewPr>
  </p:slideViewPr>
  <p:outlineViewPr>
    <p:cViewPr>
      <p:scale>
        <a:sx n="33" d="100"/>
        <a:sy n="33" d="100"/>
      </p:scale>
      <p:origin x="36" y="4872"/>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p:scale>
          <a:sx n="100" d="100"/>
          <a:sy n="100" d="100"/>
        </p:scale>
        <p:origin x="3570"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52016" y="9430306"/>
            <a:ext cx="2945659" cy="496332"/>
          </a:xfrm>
          <a:prstGeom prst="rect">
            <a:avLst/>
          </a:prstGeom>
        </p:spPr>
        <p:txBody>
          <a:bodyPr vert="horz" lIns="91440" tIns="45720" rIns="91440" bIns="45720" rtlCol="0" anchor="b" anchorCtr="0"/>
          <a:lstStyle>
            <a:lvl1pPr algn="r">
              <a:defRPr sz="1200"/>
            </a:lvl1pPr>
          </a:lstStyle>
          <a:p>
            <a:fld id="{A4F87B00-D7D7-4E73-88E5-5DF5797B2681}" type="datetimeFigureOut">
              <a:rPr lang="de-AT" smtClean="0"/>
              <a:t>18.09.2024</a:t>
            </a:fld>
            <a:endParaRPr lang="de-AT" dirty="0"/>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dirty="0"/>
          </a:p>
        </p:txBody>
      </p:sp>
      <p:sp>
        <p:nvSpPr>
          <p:cNvPr id="6" name="Foliennummernplatzhalter 5"/>
          <p:cNvSpPr>
            <a:spLocks noGrp="1"/>
          </p:cNvSpPr>
          <p:nvPr>
            <p:ph type="sldNum" sz="quarter" idx="3"/>
          </p:nvPr>
        </p:nvSpPr>
        <p:spPr>
          <a:xfrm>
            <a:off x="2945659" y="9428583"/>
            <a:ext cx="904784" cy="496332"/>
          </a:xfrm>
          <a:prstGeom prst="rect">
            <a:avLst/>
          </a:prstGeom>
        </p:spPr>
        <p:txBody>
          <a:bodyPr vert="horz" lIns="91440" tIns="45720" rIns="91440" bIns="45720" rtlCol="0" anchor="b"/>
          <a:lstStyle>
            <a:lvl1pPr algn="r">
              <a:defRPr sz="1200"/>
            </a:lvl1pPr>
          </a:lstStyle>
          <a:p>
            <a:pPr algn="ctr"/>
            <a:fld id="{1BCACBB0-6C6B-4B3E-B6E6-54B62284C21B}" type="slidenum">
              <a:rPr lang="de-AT" smtClean="0"/>
              <a:pPr algn="ctr"/>
              <a:t>‹Nr.›</a:t>
            </a:fld>
            <a:endParaRPr lang="de-AT" dirty="0"/>
          </a:p>
        </p:txBody>
      </p:sp>
    </p:spTree>
    <p:extLst>
      <p:ext uri="{BB962C8B-B14F-4D97-AF65-F5344CB8AC3E}">
        <p14:creationId xmlns:p14="http://schemas.microsoft.com/office/powerpoint/2010/main" val="1483347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2016" y="9428582"/>
            <a:ext cx="2945659" cy="496332"/>
          </a:xfrm>
          <a:prstGeom prst="rect">
            <a:avLst/>
          </a:prstGeom>
        </p:spPr>
        <p:txBody>
          <a:bodyPr vert="horz" lIns="91440" tIns="45720" rIns="91440" bIns="45720" rtlCol="0" anchor="b" anchorCtr="0"/>
          <a:lstStyle>
            <a:lvl1pPr algn="r">
              <a:defRPr sz="1200"/>
            </a:lvl1pPr>
          </a:lstStyle>
          <a:p>
            <a:fld id="{64F923B6-97FF-4AF0-A17D-1758840DBBE2}" type="datetimeFigureOut">
              <a:rPr lang="de-AT" smtClean="0"/>
              <a:t>18.09.2024</a:t>
            </a:fld>
            <a:endParaRPr lang="de-AT"/>
          </a:p>
        </p:txBody>
      </p:sp>
      <p:sp>
        <p:nvSpPr>
          <p:cNvPr id="4" name="Folienbildplatzhalter 3"/>
          <p:cNvSpPr>
            <a:spLocks noGrp="1" noRot="1" noChangeAspect="1"/>
          </p:cNvSpPr>
          <p:nvPr>
            <p:ph type="sldImg" idx="2"/>
          </p:nvPr>
        </p:nvSpPr>
        <p:spPr>
          <a:xfrm>
            <a:off x="-317500" y="674688"/>
            <a:ext cx="7432675" cy="4181475"/>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854894" y="4963319"/>
            <a:ext cx="5090351" cy="4218821"/>
          </a:xfrm>
          <a:prstGeom prst="rect">
            <a:avLst/>
          </a:prstGeom>
        </p:spPr>
        <p:txBody>
          <a:bodyPr vert="horz" lIns="91440" tIns="45720" rIns="91440" bIns="45720" rtlCol="0"/>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AT" dirty="0"/>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2945659" y="9428582"/>
            <a:ext cx="904784" cy="498056"/>
          </a:xfrm>
          <a:prstGeom prst="rect">
            <a:avLst/>
          </a:prstGeom>
        </p:spPr>
        <p:txBody>
          <a:bodyPr vert="horz" lIns="91440" tIns="45720" rIns="91440" bIns="45720" rtlCol="0" anchor="b"/>
          <a:lstStyle>
            <a:lvl1pPr algn="ctr">
              <a:defRPr sz="1200"/>
            </a:lvl1pPr>
          </a:lstStyle>
          <a:p>
            <a:fld id="{F0A5DA3B-92D6-4D4B-9895-D15CB563B5E4}" type="slidenum">
              <a:rPr lang="de-AT" smtClean="0"/>
              <a:pPr/>
              <a:t>‹Nr.›</a:t>
            </a:fld>
            <a:endParaRPr lang="de-AT"/>
          </a:p>
        </p:txBody>
      </p:sp>
    </p:spTree>
    <p:extLst>
      <p:ext uri="{BB962C8B-B14F-4D97-AF65-F5344CB8AC3E}">
        <p14:creationId xmlns:p14="http://schemas.microsoft.com/office/powerpoint/2010/main" val="1136113356"/>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200"/>
      </a:spcBef>
      <a:defRPr sz="1200" kern="1200">
        <a:solidFill>
          <a:schemeClr val="tx1"/>
        </a:solidFill>
        <a:latin typeface="+mn-lt"/>
        <a:ea typeface="+mn-ea"/>
        <a:cs typeface="+mn-cs"/>
      </a:defRPr>
    </a:lvl1pPr>
    <a:lvl2pPr marL="396000" indent="-171450" algn="l" defTabSz="914400" rtl="0" eaLnBrk="1" latinLnBrk="0" hangingPunct="1">
      <a:spcBef>
        <a:spcPts val="200"/>
      </a:spcBef>
      <a:buFont typeface="Arial" pitchFamily="34" charset="0"/>
      <a:buChar char="•"/>
      <a:defRPr sz="1200" kern="1200">
        <a:solidFill>
          <a:schemeClr val="tx1"/>
        </a:solidFill>
        <a:latin typeface="+mn-lt"/>
        <a:ea typeface="+mn-ea"/>
        <a:cs typeface="+mn-cs"/>
      </a:defRPr>
    </a:lvl2pPr>
    <a:lvl3pPr marL="792000" indent="-171450" algn="l" defTabSz="914400" rtl="0" eaLnBrk="1" latinLnBrk="0" hangingPunct="1">
      <a:spcBef>
        <a:spcPts val="200"/>
      </a:spcBef>
      <a:buFont typeface="Courier New" pitchFamily="49" charset="0"/>
      <a:buChar char="o"/>
      <a:defRPr sz="1200" kern="1200">
        <a:solidFill>
          <a:schemeClr val="tx1"/>
        </a:solidFill>
        <a:latin typeface="+mn-lt"/>
        <a:ea typeface="+mn-ea"/>
        <a:cs typeface="+mn-cs"/>
      </a:defRPr>
    </a:lvl3pPr>
    <a:lvl4pPr marL="1188000" indent="-171450" algn="l" defTabSz="914400" rtl="0" eaLnBrk="1" latinLnBrk="0" hangingPunct="1">
      <a:spcBef>
        <a:spcPts val="200"/>
      </a:spcBef>
      <a:buFont typeface="Wingdings" pitchFamily="2" charset="2"/>
      <a:buChar char="§"/>
      <a:defRPr sz="1200" kern="1200">
        <a:solidFill>
          <a:schemeClr val="tx1"/>
        </a:solidFill>
        <a:latin typeface="+mn-lt"/>
        <a:ea typeface="+mn-ea"/>
        <a:cs typeface="+mn-cs"/>
      </a:defRPr>
    </a:lvl4pPr>
    <a:lvl5pPr marL="1584000" indent="-171450" algn="l" defTabSz="914400" rtl="0" eaLnBrk="1" latinLnBrk="0" hangingPunct="1">
      <a:spcBef>
        <a:spcPts val="200"/>
      </a:spcBef>
      <a:buFont typeface="Symbol" pitchFamily="18"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9" name="Rechteck 8"/>
          <p:cNvSpPr/>
          <p:nvPr userDrawn="1"/>
        </p:nvSpPr>
        <p:spPr>
          <a:xfrm>
            <a:off x="0" y="759600"/>
            <a:ext cx="9144001" cy="4383900"/>
          </a:xfrm>
          <a:prstGeom prst="rect">
            <a:avLst/>
          </a:prstGeom>
          <a:solidFill>
            <a:srgbClr val="EBF0F4"/>
          </a:solidFill>
          <a:ln>
            <a:solidFill>
              <a:srgbClr val="EBF0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p:cNvSpPr>
            <a:spLocks noGrp="1"/>
          </p:cNvSpPr>
          <p:nvPr>
            <p:ph type="ctrTitle" hasCustomPrompt="1"/>
          </p:nvPr>
        </p:nvSpPr>
        <p:spPr>
          <a:xfrm>
            <a:off x="539999" y="1060450"/>
            <a:ext cx="7978526" cy="996791"/>
          </a:xfrm>
        </p:spPr>
        <p:txBody>
          <a:bodyPr anchor="b" anchorCtr="0"/>
          <a:lstStyle>
            <a:lvl1pPr>
              <a:lnSpc>
                <a:spcPts val="4000"/>
              </a:lnSpc>
              <a:defRPr sz="3600">
                <a:solidFill>
                  <a:schemeClr val="tx1"/>
                </a:solidFill>
                <a:latin typeface="+mj-lt"/>
              </a:defRPr>
            </a:lvl1pPr>
          </a:lstStyle>
          <a:p>
            <a:r>
              <a:rPr lang="de-DE" dirty="0" smtClean="0"/>
              <a:t>Titelmasterformat </a:t>
            </a:r>
            <a:br>
              <a:rPr lang="de-DE" dirty="0" smtClean="0"/>
            </a:br>
            <a:r>
              <a:rPr lang="de-DE" dirty="0" smtClean="0"/>
              <a:t>durch Klicken bearbeiten</a:t>
            </a:r>
            <a:endParaRPr lang="de-AT" dirty="0"/>
          </a:p>
        </p:txBody>
      </p:sp>
      <p:sp>
        <p:nvSpPr>
          <p:cNvPr id="3" name="Untertitel 1"/>
          <p:cNvSpPr>
            <a:spLocks noGrp="1"/>
          </p:cNvSpPr>
          <p:nvPr>
            <p:ph type="subTitle" idx="1"/>
          </p:nvPr>
        </p:nvSpPr>
        <p:spPr>
          <a:xfrm>
            <a:off x="539999" y="2125004"/>
            <a:ext cx="7978526" cy="1390388"/>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dirty="0"/>
          </a:p>
        </p:txBody>
      </p:sp>
      <p:sp>
        <p:nvSpPr>
          <p:cNvPr id="5" name="Textplatzhalter 4"/>
          <p:cNvSpPr>
            <a:spLocks noGrp="1"/>
          </p:cNvSpPr>
          <p:nvPr>
            <p:ph type="body" sz="quarter" idx="10"/>
          </p:nvPr>
        </p:nvSpPr>
        <p:spPr>
          <a:xfrm>
            <a:off x="539750" y="4191000"/>
            <a:ext cx="3422650" cy="415529"/>
          </a:xfrm>
        </p:spPr>
        <p:txBody>
          <a:bodyPr anchor="b" anchorCtr="0"/>
          <a:lstStyle>
            <a:lvl1pPr marL="0" indent="0">
              <a:lnSpc>
                <a:spcPts val="1800"/>
              </a:lnSpc>
              <a:spcAft>
                <a:spcPts val="0"/>
              </a:spcAft>
              <a:buNone/>
              <a:defRPr sz="1400"/>
            </a:lvl1pPr>
          </a:lstStyle>
          <a:p>
            <a:pPr lvl="0"/>
            <a:r>
              <a:rPr lang="de-DE" smtClean="0"/>
              <a:t>Formatvorlagen des Textmasters bearbeiten</a:t>
            </a:r>
          </a:p>
        </p:txBody>
      </p:sp>
    </p:spTree>
    <p:extLst>
      <p:ext uri="{BB962C8B-B14F-4D97-AF65-F5344CB8AC3E}">
        <p14:creationId xmlns:p14="http://schemas.microsoft.com/office/powerpoint/2010/main" val="389748228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folie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8" name="Textplatzhalter 7"/>
          <p:cNvSpPr>
            <a:spLocks noGrp="1"/>
          </p:cNvSpPr>
          <p:nvPr>
            <p:ph type="body" sz="quarter" idx="13"/>
          </p:nvPr>
        </p:nvSpPr>
        <p:spPr>
          <a:xfrm>
            <a:off x="539751" y="1623600"/>
            <a:ext cx="7978775" cy="2983325"/>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3"/>
          <p:cNvSpPr>
            <a:spLocks noGrp="1"/>
          </p:cNvSpPr>
          <p:nvPr>
            <p:ph type="ftr" sz="quarter" idx="11"/>
          </p:nvPr>
        </p:nvSpPr>
        <p:spPr/>
        <p:txBody>
          <a:bodyPr/>
          <a:lstStyle/>
          <a:p>
            <a:r>
              <a:rPr lang="de-AT" smtClean="0"/>
              <a:t>Präsentationstitel</a:t>
            </a:r>
            <a:endParaRPr lang="de-AT" dirty="0"/>
          </a:p>
        </p:txBody>
      </p:sp>
      <p:sp>
        <p:nvSpPr>
          <p:cNvPr id="5" name="Foliennummernplatzhalter 4"/>
          <p:cNvSpPr>
            <a:spLocks noGrp="1"/>
          </p:cNvSpPr>
          <p:nvPr>
            <p:ph type="sldNum" sz="quarter" idx="12"/>
          </p:nvPr>
        </p:nvSpPr>
        <p:spPr>
          <a:xfrm>
            <a:off x="7704003" y="4790252"/>
            <a:ext cx="814522" cy="200025"/>
          </a:xfrm>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953168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ld">
    <p:spTree>
      <p:nvGrpSpPr>
        <p:cNvPr id="1" name=""/>
        <p:cNvGrpSpPr/>
        <p:nvPr/>
      </p:nvGrpSpPr>
      <p:grpSpPr>
        <a:xfrm>
          <a:off x="0" y="0"/>
          <a:ext cx="0" cy="0"/>
          <a:chOff x="0" y="0"/>
          <a:chExt cx="0" cy="0"/>
        </a:xfrm>
      </p:grpSpPr>
      <p:sp>
        <p:nvSpPr>
          <p:cNvPr id="2" name="Titel 1"/>
          <p:cNvSpPr>
            <a:spLocks noGrp="1"/>
          </p:cNvSpPr>
          <p:nvPr>
            <p:ph type="title"/>
          </p:nvPr>
        </p:nvSpPr>
        <p:spPr>
          <a:xfrm>
            <a:off x="540001" y="1054800"/>
            <a:ext cx="7978525" cy="622091"/>
          </a:xfrm>
        </p:spPr>
        <p:txBody>
          <a:bodyPr/>
          <a:lstStyle/>
          <a:p>
            <a:r>
              <a:rPr lang="de-DE" smtClean="0"/>
              <a:t>Titelmasterformat durch Klicken bearbeiten</a:t>
            </a:r>
            <a:endParaRPr lang="de-DE" dirty="0"/>
          </a:p>
        </p:txBody>
      </p:sp>
      <p:sp>
        <p:nvSpPr>
          <p:cNvPr id="7" name="Bildplatzhalter 6"/>
          <p:cNvSpPr>
            <a:spLocks noGrp="1"/>
          </p:cNvSpPr>
          <p:nvPr>
            <p:ph type="pic" sz="quarter" idx="13"/>
          </p:nvPr>
        </p:nvSpPr>
        <p:spPr>
          <a:xfrm>
            <a:off x="539751" y="1630800"/>
            <a:ext cx="7978775" cy="2976125"/>
          </a:xfrm>
        </p:spPr>
        <p:txBody>
          <a:bodyPr/>
          <a:lstStyle/>
          <a:p>
            <a:r>
              <a:rPr lang="de-DE" smtClean="0"/>
              <a:t>Bild durch Klicken auf Symbol hinzufügen</a:t>
            </a:r>
            <a:endParaRPr lang="de-DE" dirty="0"/>
          </a:p>
        </p:txBody>
      </p:sp>
      <p:sp>
        <p:nvSpPr>
          <p:cNvPr id="4" name="Fußzeilenplatzhalter 3"/>
          <p:cNvSpPr>
            <a:spLocks noGrp="1"/>
          </p:cNvSpPr>
          <p:nvPr>
            <p:ph type="ftr" sz="quarter" idx="11"/>
          </p:nvPr>
        </p:nvSpPr>
        <p:spPr/>
        <p:txBody>
          <a:bodyPr/>
          <a:lstStyle/>
          <a:p>
            <a:r>
              <a:rPr lang="de-AT" smtClean="0"/>
              <a:t>Präsentationstitel</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260732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ld + Text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Fußzeilenplatzhalter 2"/>
          <p:cNvSpPr>
            <a:spLocks noGrp="1"/>
          </p:cNvSpPr>
          <p:nvPr>
            <p:ph type="ftr" sz="quarter" idx="10"/>
          </p:nvPr>
        </p:nvSpPr>
        <p:spPr/>
        <p:txBody>
          <a:bodyPr/>
          <a:lstStyle/>
          <a:p>
            <a:r>
              <a:rPr lang="de-AT" smtClean="0"/>
              <a:t>Präsentationstitel</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
        <p:nvSpPr>
          <p:cNvPr id="5" name="Bildplatzhalter 6"/>
          <p:cNvSpPr>
            <a:spLocks noGrp="1"/>
          </p:cNvSpPr>
          <p:nvPr>
            <p:ph type="pic" sz="quarter" idx="13"/>
          </p:nvPr>
        </p:nvSpPr>
        <p:spPr>
          <a:xfrm>
            <a:off x="539750" y="1630800"/>
            <a:ext cx="3813175" cy="2976125"/>
          </a:xfrm>
        </p:spPr>
        <p:txBody>
          <a:bodyPr/>
          <a:lstStyle/>
          <a:p>
            <a:r>
              <a:rPr lang="de-DE" smtClean="0"/>
              <a:t>Bild durch Klicken auf Symbol hinzufügen</a:t>
            </a:r>
            <a:endParaRPr lang="de-DE" dirty="0"/>
          </a:p>
        </p:txBody>
      </p:sp>
      <p:sp>
        <p:nvSpPr>
          <p:cNvPr id="7" name="Textplatzhalter 6"/>
          <p:cNvSpPr>
            <a:spLocks noGrp="1"/>
          </p:cNvSpPr>
          <p:nvPr>
            <p:ph type="body" sz="quarter" idx="14"/>
          </p:nvPr>
        </p:nvSpPr>
        <p:spPr>
          <a:xfrm>
            <a:off x="4706125" y="1630800"/>
            <a:ext cx="3812400" cy="2976125"/>
          </a:xfrm>
        </p:spPr>
        <p:txBody>
          <a:bodyPr/>
          <a:lstStyle/>
          <a:p>
            <a:pPr lvl="0"/>
            <a:r>
              <a:rPr lang="de-DE" smtClean="0"/>
              <a:t>Formatvorlagen des Textmasters bearbeiten</a:t>
            </a:r>
          </a:p>
        </p:txBody>
      </p:sp>
    </p:spTree>
    <p:extLst>
      <p:ext uri="{BB962C8B-B14F-4D97-AF65-F5344CB8AC3E}">
        <p14:creationId xmlns:p14="http://schemas.microsoft.com/office/powerpoint/2010/main" val="2394268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Inhalte beliebig -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Fußzeilenplatzhalter 2"/>
          <p:cNvSpPr>
            <a:spLocks noGrp="1"/>
          </p:cNvSpPr>
          <p:nvPr>
            <p:ph type="ftr" sz="quarter" idx="10"/>
          </p:nvPr>
        </p:nvSpPr>
        <p:spPr/>
        <p:txBody>
          <a:bodyPr/>
          <a:lstStyle/>
          <a:p>
            <a:r>
              <a:rPr lang="de-AT" smtClean="0"/>
              <a:t>Präsentationstitel</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
        <p:nvSpPr>
          <p:cNvPr id="8" name="Inhaltsplatzhalter 7"/>
          <p:cNvSpPr>
            <a:spLocks noGrp="1"/>
          </p:cNvSpPr>
          <p:nvPr>
            <p:ph sz="quarter" idx="15"/>
          </p:nvPr>
        </p:nvSpPr>
        <p:spPr>
          <a:xfrm>
            <a:off x="540000" y="1630800"/>
            <a:ext cx="3838575" cy="2976125"/>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9" name="Inhaltsplatzhalter 7"/>
          <p:cNvSpPr>
            <a:spLocks noGrp="1"/>
          </p:cNvSpPr>
          <p:nvPr>
            <p:ph sz="quarter" idx="16"/>
          </p:nvPr>
        </p:nvSpPr>
        <p:spPr>
          <a:xfrm>
            <a:off x="4679951" y="1630800"/>
            <a:ext cx="3838575" cy="2976125"/>
          </a:xfrm>
        </p:spPr>
        <p:txBody>
          <a:bodyPr/>
          <a:lstStyle/>
          <a:p>
            <a:pPr lvl="0"/>
            <a:r>
              <a:rPr lang="de-DE" smtClean="0"/>
              <a:t>Formatvorlagen des Textmasters bearbeiten</a:t>
            </a:r>
          </a:p>
          <a:p>
            <a:pPr lvl="1"/>
            <a:r>
              <a:rPr lang="de-DE" smtClean="0"/>
              <a:t>Zweite Ebene</a:t>
            </a:r>
          </a:p>
          <a:p>
            <a:pPr lvl="2"/>
            <a:r>
              <a:rPr lang="de-DE" smtClean="0"/>
              <a:t>Dritte Ebene</a:t>
            </a:r>
          </a:p>
        </p:txBody>
      </p:sp>
    </p:spTree>
    <p:extLst>
      <p:ext uri="{BB962C8B-B14F-4D97-AF65-F5344CB8AC3E}">
        <p14:creationId xmlns:p14="http://schemas.microsoft.com/office/powerpoint/2010/main" val="666192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beliebig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9" name="Inhaltsplatzhalter 8"/>
          <p:cNvSpPr>
            <a:spLocks noGrp="1"/>
          </p:cNvSpPr>
          <p:nvPr>
            <p:ph sz="quarter" idx="13"/>
          </p:nvPr>
        </p:nvSpPr>
        <p:spPr>
          <a:xfrm>
            <a:off x="539751" y="1630800"/>
            <a:ext cx="7978775" cy="2976125"/>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3"/>
          <p:cNvSpPr>
            <a:spLocks noGrp="1"/>
          </p:cNvSpPr>
          <p:nvPr>
            <p:ph type="ftr" sz="quarter" idx="11"/>
          </p:nvPr>
        </p:nvSpPr>
        <p:spPr/>
        <p:txBody>
          <a:bodyPr/>
          <a:lstStyle/>
          <a:p>
            <a:r>
              <a:rPr lang="de-AT" smtClean="0"/>
              <a:t>Präsentationstitel</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550449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39999" y="1004430"/>
            <a:ext cx="5389200" cy="1063206"/>
          </a:xfrm>
        </p:spPr>
        <p:txBody>
          <a:bodyPr/>
          <a:lstStyle>
            <a:lvl1pPr>
              <a:lnSpc>
                <a:spcPts val="4000"/>
              </a:lnSpc>
              <a:defRPr sz="3000" b="0">
                <a:solidFill>
                  <a:schemeClr val="tx1"/>
                </a:solidFill>
              </a:defRPr>
            </a:lvl1pPr>
          </a:lstStyle>
          <a:p>
            <a:r>
              <a:rPr lang="de-DE" dirty="0" smtClean="0"/>
              <a:t>Titelmasterformat durch Klicken </a:t>
            </a:r>
            <a:br>
              <a:rPr lang="de-DE" dirty="0" smtClean="0"/>
            </a:br>
            <a:r>
              <a:rPr lang="de-DE" dirty="0" smtClean="0"/>
              <a:t>bearbeiten</a:t>
            </a:r>
            <a:endParaRPr lang="de-DE" dirty="0"/>
          </a:p>
        </p:txBody>
      </p:sp>
      <p:sp>
        <p:nvSpPr>
          <p:cNvPr id="9" name="Textplatzhalter 8"/>
          <p:cNvSpPr>
            <a:spLocks noGrp="1"/>
          </p:cNvSpPr>
          <p:nvPr>
            <p:ph type="body" sz="quarter" idx="10"/>
          </p:nvPr>
        </p:nvSpPr>
        <p:spPr>
          <a:xfrm>
            <a:off x="539750" y="3643313"/>
            <a:ext cx="3423600" cy="963216"/>
          </a:xfrm>
        </p:spPr>
        <p:txBody>
          <a:bodyPr anchor="b" anchorCtr="0"/>
          <a:lstStyle>
            <a:lvl1pPr marL="0" indent="0">
              <a:lnSpc>
                <a:spcPts val="1800"/>
              </a:lnSpc>
              <a:spcAft>
                <a:spcPts val="0"/>
              </a:spcAft>
              <a:buNone/>
              <a:defRPr sz="1400"/>
            </a:lvl1pPr>
          </a:lstStyle>
          <a:p>
            <a:pPr lvl="0"/>
            <a:r>
              <a:rPr lang="de-DE" smtClean="0"/>
              <a:t>Formatvorlagen des Textmasters bearbeiten</a:t>
            </a:r>
          </a:p>
        </p:txBody>
      </p:sp>
    </p:spTree>
    <p:extLst>
      <p:ext uri="{BB962C8B-B14F-4D97-AF65-F5344CB8AC3E}">
        <p14:creationId xmlns:p14="http://schemas.microsoft.com/office/powerpoint/2010/main" val="1274369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540001" y="1054894"/>
            <a:ext cx="7978525" cy="622091"/>
          </a:xfrm>
          <a:prstGeom prst="rect">
            <a:avLst/>
          </a:prstGeom>
        </p:spPr>
        <p:txBody>
          <a:bodyPr vert="horz" wrap="none" lIns="0" tIns="0" rIns="0" bIns="0" rtlCol="0" anchor="t" anchorCtr="0">
            <a:noAutofit/>
          </a:bodyPr>
          <a:lstStyle/>
          <a:p>
            <a:r>
              <a:rPr lang="de-DE" dirty="0" smtClean="0"/>
              <a:t>Titelmasterformat durch Klicken bearbeiten</a:t>
            </a:r>
            <a:endParaRPr lang="de-AT" dirty="0"/>
          </a:p>
        </p:txBody>
      </p:sp>
      <p:sp>
        <p:nvSpPr>
          <p:cNvPr id="3" name="Textplatzhalter 2"/>
          <p:cNvSpPr>
            <a:spLocks noGrp="1"/>
          </p:cNvSpPr>
          <p:nvPr>
            <p:ph type="body" idx="1"/>
          </p:nvPr>
        </p:nvSpPr>
        <p:spPr>
          <a:xfrm>
            <a:off x="540001" y="1623576"/>
            <a:ext cx="7978525" cy="2983349"/>
          </a:xfrm>
          <a:prstGeom prst="rect">
            <a:avLst/>
          </a:prstGeom>
        </p:spPr>
        <p:txBody>
          <a:bodyPr vert="horz" lIns="0" tIns="0" rIns="0" bIns="0" rtlCol="0">
            <a:noAutofit/>
          </a:bodyPr>
          <a:lstStyle/>
          <a:p>
            <a:pPr lvl="0"/>
            <a:r>
              <a:rPr lang="de-DE" dirty="0" smtClean="0"/>
              <a:t>Textmasterformat bearbeiten </a:t>
            </a:r>
            <a:br>
              <a:rPr lang="de-DE" dirty="0" smtClean="0"/>
            </a:br>
            <a:r>
              <a:rPr lang="de-DE" dirty="0" smtClean="0"/>
              <a:t>Erste Ebene </a:t>
            </a:r>
          </a:p>
          <a:p>
            <a:pPr lvl="1"/>
            <a:r>
              <a:rPr lang="de-DE" dirty="0" smtClean="0"/>
              <a:t>Zweite Ebene – wie Ebene zuvor</a:t>
            </a:r>
          </a:p>
          <a:p>
            <a:pPr lvl="2"/>
            <a:r>
              <a:rPr lang="de-DE" dirty="0" smtClean="0"/>
              <a:t>Dritte Ebene – wie Ebene zuvor</a:t>
            </a:r>
          </a:p>
        </p:txBody>
      </p:sp>
      <p:sp>
        <p:nvSpPr>
          <p:cNvPr id="9" name="Fußzeilenplatzhalter 12"/>
          <p:cNvSpPr>
            <a:spLocks noGrp="1"/>
          </p:cNvSpPr>
          <p:nvPr>
            <p:ph type="ftr" sz="quarter" idx="3"/>
          </p:nvPr>
        </p:nvSpPr>
        <p:spPr>
          <a:xfrm>
            <a:off x="540000" y="4790252"/>
            <a:ext cx="6875916" cy="200025"/>
          </a:xfrm>
          <a:prstGeom prst="rect">
            <a:avLst/>
          </a:prstGeom>
        </p:spPr>
        <p:txBody>
          <a:bodyPr vert="horz" lIns="0" tIns="0" rIns="0" bIns="0" rtlCol="0" anchor="ctr"/>
          <a:lstStyle>
            <a:lvl1pPr algn="l">
              <a:defRPr sz="1400">
                <a:solidFill>
                  <a:schemeClr val="tx1"/>
                </a:solidFill>
              </a:defRPr>
            </a:lvl1pPr>
          </a:lstStyle>
          <a:p>
            <a:r>
              <a:rPr lang="de-AT" dirty="0" smtClean="0"/>
              <a:t>Präsentationstitel</a:t>
            </a:r>
            <a:endParaRPr lang="de-AT" dirty="0"/>
          </a:p>
        </p:txBody>
      </p:sp>
      <p:sp>
        <p:nvSpPr>
          <p:cNvPr id="20" name="Foliennummernplatzhalter 13"/>
          <p:cNvSpPr>
            <a:spLocks noGrp="1"/>
          </p:cNvSpPr>
          <p:nvPr>
            <p:ph type="sldNum" sz="quarter" idx="4"/>
          </p:nvPr>
        </p:nvSpPr>
        <p:spPr>
          <a:xfrm>
            <a:off x="7558201" y="4790252"/>
            <a:ext cx="960324" cy="200025"/>
          </a:xfrm>
          <a:prstGeom prst="rect">
            <a:avLst/>
          </a:prstGeom>
        </p:spPr>
        <p:txBody>
          <a:bodyPr vert="horz" lIns="0" tIns="0" rIns="0" bIns="0" rtlCol="0" anchor="ctr"/>
          <a:lstStyle>
            <a:lvl1pPr algn="r">
              <a:defRPr sz="1400">
                <a:solidFill>
                  <a:schemeClr val="tx1"/>
                </a:solidFill>
              </a:defRPr>
            </a:lvl1pPr>
          </a:lstStyle>
          <a:p>
            <a:fld id="{1206269C-C24E-4E80-9A4B-E7E19BB59A67}" type="slidenum">
              <a:rPr lang="de-AT" smtClean="0"/>
              <a:pPr/>
              <a:t>‹Nr.›</a:t>
            </a:fld>
            <a:endParaRPr lang="de-AT" dirty="0"/>
          </a:p>
        </p:txBody>
      </p:sp>
      <p:sp>
        <p:nvSpPr>
          <p:cNvPr id="10" name="Textfeld 9"/>
          <p:cNvSpPr txBox="1"/>
          <p:nvPr userDrawn="1"/>
        </p:nvSpPr>
        <p:spPr>
          <a:xfrm>
            <a:off x="6651752" y="230400"/>
            <a:ext cx="2200274" cy="184666"/>
          </a:xfrm>
          <a:prstGeom prst="rect">
            <a:avLst/>
          </a:prstGeom>
          <a:noFill/>
        </p:spPr>
        <p:txBody>
          <a:bodyPr wrap="square" lIns="0" tIns="0" rIns="0" bIns="0" rtlCol="0">
            <a:spAutoFit/>
          </a:bodyPr>
          <a:lstStyle/>
          <a:p>
            <a:pPr algn="r"/>
            <a:r>
              <a:rPr lang="de-AT" sz="1200" dirty="0" smtClean="0">
                <a:solidFill>
                  <a:srgbClr val="003D84"/>
                </a:solidFill>
              </a:rPr>
              <a:t>bmaw.gv.at</a:t>
            </a:r>
            <a:endParaRPr lang="de-AT" sz="1200" dirty="0">
              <a:solidFill>
                <a:srgbClr val="003D84"/>
              </a:solidFill>
            </a:endParaRPr>
          </a:p>
        </p:txBody>
      </p:sp>
      <p:pic>
        <p:nvPicPr>
          <p:cNvPr id="12" name="Grafik 11" descr="Bundesministerium für Arbeit und Wirtschaft"/>
          <p:cNvPicPr/>
          <p:nvPr userDrawn="1"/>
        </p:nvPicPr>
        <p:blipFill rotWithShape="1">
          <a:blip r:embed="rId9" cstate="print">
            <a:extLst>
              <a:ext uri="{28A0092B-C50C-407E-A947-70E740481C1C}">
                <a14:useLocalDpi xmlns:a14="http://schemas.microsoft.com/office/drawing/2010/main" val="0"/>
              </a:ext>
            </a:extLst>
          </a:blip>
          <a:srcRect b="24214"/>
          <a:stretch/>
        </p:blipFill>
        <p:spPr bwMode="auto">
          <a:xfrm>
            <a:off x="226800" y="208800"/>
            <a:ext cx="3038475" cy="505303"/>
          </a:xfrm>
          <a:prstGeom prst="rect">
            <a:avLst/>
          </a:prstGeom>
          <a:noFill/>
          <a:ln>
            <a:noFill/>
          </a:ln>
        </p:spPr>
      </p:pic>
    </p:spTree>
    <p:extLst>
      <p:ext uri="{BB962C8B-B14F-4D97-AF65-F5344CB8AC3E}">
        <p14:creationId xmlns:p14="http://schemas.microsoft.com/office/powerpoint/2010/main" val="126338243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7" r:id="rId3"/>
    <p:sldLayoutId id="2147483721" r:id="rId4"/>
    <p:sldLayoutId id="2147483722" r:id="rId5"/>
    <p:sldLayoutId id="2147483718" r:id="rId6"/>
    <p:sldLayoutId id="2147483720" r:id="rId7"/>
  </p:sldLayoutIdLst>
  <p:timing>
    <p:tnLst>
      <p:par>
        <p:cTn id="1" dur="indefinite" restart="never" nodeType="tmRoot"/>
      </p:par>
    </p:tnLst>
  </p:timing>
  <p:hf hdr="0" dt="0"/>
  <p:txStyles>
    <p:titleStyle>
      <a:lvl1pPr algn="l" defTabSz="914400" rtl="0" eaLnBrk="1" latinLnBrk="0" hangingPunct="1">
        <a:lnSpc>
          <a:spcPts val="3000"/>
        </a:lnSpc>
        <a:spcBef>
          <a:spcPct val="0"/>
        </a:spcBef>
        <a:buNone/>
        <a:defRPr sz="2400" b="1" kern="1200">
          <a:solidFill>
            <a:srgbClr val="003D84"/>
          </a:solidFill>
          <a:latin typeface="+mj-lt"/>
          <a:ea typeface="+mj-ea"/>
          <a:cs typeface="+mj-cs"/>
        </a:defRPr>
      </a:lvl1pPr>
    </p:titleStyle>
    <p:bodyStyle>
      <a:lvl1pPr marL="252000" marR="0" indent="-252000" algn="l" defTabSz="914400" rtl="0" eaLnBrk="1" fontAlgn="auto" latinLnBrk="0" hangingPunct="1">
        <a:lnSpc>
          <a:spcPts val="2400"/>
        </a:lnSpc>
        <a:spcBef>
          <a:spcPts val="0"/>
        </a:spcBef>
        <a:spcAft>
          <a:spcPts val="1425"/>
        </a:spcAft>
        <a:buClr>
          <a:srgbClr val="003D84"/>
        </a:buClr>
        <a:buSzTx/>
        <a:buFont typeface="Arial" panose="020B0604020202020204" pitchFamily="34" charset="0"/>
        <a:buChar char="•"/>
        <a:tabLst/>
        <a:defRPr sz="1800" kern="1200">
          <a:solidFill>
            <a:schemeClr val="bg1">
              <a:lumMod val="10000"/>
            </a:schemeClr>
          </a:solidFill>
          <a:latin typeface="+mn-lt"/>
          <a:ea typeface="+mn-ea"/>
          <a:cs typeface="+mn-cs"/>
        </a:defRPr>
      </a:lvl1pPr>
      <a:lvl2pPr marL="504000" marR="0" indent="-252000" algn="l" defTabSz="914400" rtl="0" eaLnBrk="1" fontAlgn="auto" latinLnBrk="0" hangingPunct="1">
        <a:lnSpc>
          <a:spcPts val="2400"/>
        </a:lnSpc>
        <a:spcBef>
          <a:spcPts val="0"/>
        </a:spcBef>
        <a:spcAft>
          <a:spcPts val="1425"/>
        </a:spcAft>
        <a:buClrTx/>
        <a:buSzTx/>
        <a:buFont typeface="Corbel" panose="020B0503020204020204" pitchFamily="34" charset="0"/>
        <a:buChar char="−"/>
        <a:tabLst/>
        <a:defRPr sz="1800" kern="1200">
          <a:solidFill>
            <a:schemeClr val="bg1">
              <a:lumMod val="10000"/>
            </a:schemeClr>
          </a:solidFill>
          <a:latin typeface="+mn-lt"/>
          <a:ea typeface="+mn-ea"/>
          <a:cs typeface="+mn-cs"/>
        </a:defRPr>
      </a:lvl2pPr>
      <a:lvl3pPr marL="756000" indent="-252000" algn="l" defTabSz="914400" rtl="0" eaLnBrk="1" latinLnBrk="0" hangingPunct="1">
        <a:lnSpc>
          <a:spcPts val="2400"/>
        </a:lnSpc>
        <a:spcBef>
          <a:spcPts val="0"/>
        </a:spcBef>
        <a:spcAft>
          <a:spcPts val="1425"/>
        </a:spcAft>
        <a:buClr>
          <a:srgbClr val="003D84"/>
        </a:buClr>
        <a:buFont typeface="Arial" pitchFamily="34" charset="0"/>
        <a:buChar char="•"/>
        <a:defRPr sz="1800" kern="1200">
          <a:solidFill>
            <a:schemeClr val="bg1">
              <a:lumMod val="10000"/>
            </a:schemeClr>
          </a:solidFill>
          <a:latin typeface="+mn-lt"/>
          <a:ea typeface="+mn-ea"/>
          <a:cs typeface="+mn-cs"/>
        </a:defRPr>
      </a:lvl3pPr>
      <a:lvl4pPr marL="1600200" indent="-228600" algn="l" defTabSz="914400" rtl="0" eaLnBrk="1" latinLnBrk="0" hangingPunct="1">
        <a:lnSpc>
          <a:spcPct val="90000"/>
        </a:lnSpc>
        <a:spcBef>
          <a:spcPts val="600"/>
        </a:spcBef>
        <a:buClr>
          <a:schemeClr val="tx2"/>
        </a:buClr>
        <a:buFont typeface="Arial" pitchFamily="34" charset="0"/>
        <a:buChar char="–"/>
        <a:defRPr sz="1800" kern="1200">
          <a:solidFill>
            <a:schemeClr val="bg1">
              <a:lumMod val="10000"/>
            </a:schemeClr>
          </a:solidFill>
          <a:latin typeface="+mn-lt"/>
          <a:ea typeface="+mn-ea"/>
          <a:cs typeface="+mn-cs"/>
        </a:defRPr>
      </a:lvl4pPr>
      <a:lvl5pPr marL="2057400" indent="-228600" algn="l" defTabSz="914400" rtl="0" eaLnBrk="1" latinLnBrk="0" hangingPunct="1">
        <a:lnSpc>
          <a:spcPct val="90000"/>
        </a:lnSpc>
        <a:spcBef>
          <a:spcPts val="400"/>
        </a:spcBef>
        <a:buClr>
          <a:schemeClr val="tx2"/>
        </a:buClr>
        <a:buFont typeface="Arial" pitchFamily="34" charset="0"/>
        <a:buChar char="»"/>
        <a:defRPr sz="1800" kern="1200">
          <a:solidFill>
            <a:schemeClr val="bg1">
              <a:lumMod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mailto:vorname.nachname@oesterreich.gv.at"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39999" y="1440089"/>
            <a:ext cx="7978526" cy="996791"/>
          </a:xfrm>
        </p:spPr>
        <p:txBody>
          <a:bodyPr/>
          <a:lstStyle/>
          <a:p>
            <a:r>
              <a:rPr lang="de-AT" dirty="0"/>
              <a:t>Vollziehung der Maßnahmen </a:t>
            </a:r>
            <a:r>
              <a:rPr lang="de-AT" dirty="0" smtClean="0"/>
              <a:t>zur </a:t>
            </a:r>
            <a:br>
              <a:rPr lang="de-AT" dirty="0" smtClean="0"/>
            </a:br>
            <a:r>
              <a:rPr lang="de-AT" dirty="0" smtClean="0"/>
              <a:t>Bekämpfung </a:t>
            </a:r>
            <a:r>
              <a:rPr lang="de-AT" dirty="0"/>
              <a:t>von Geldwäsche und </a:t>
            </a:r>
            <a:r>
              <a:rPr lang="de-AT" dirty="0" smtClean="0"/>
              <a:t/>
            </a:r>
            <a:br>
              <a:rPr lang="de-AT" dirty="0" smtClean="0"/>
            </a:br>
            <a:r>
              <a:rPr lang="de-AT" dirty="0" smtClean="0"/>
              <a:t>Terrorismusfinanzierung </a:t>
            </a:r>
            <a:r>
              <a:rPr lang="de-AT" dirty="0"/>
              <a:t>der GewO 1994</a:t>
            </a:r>
          </a:p>
        </p:txBody>
      </p:sp>
      <p:sp>
        <p:nvSpPr>
          <p:cNvPr id="3" name="Untertitel 2"/>
          <p:cNvSpPr>
            <a:spLocks noGrp="1"/>
          </p:cNvSpPr>
          <p:nvPr>
            <p:ph type="subTitle" idx="1"/>
          </p:nvPr>
        </p:nvSpPr>
        <p:spPr>
          <a:xfrm>
            <a:off x="539750" y="2394426"/>
            <a:ext cx="7978526" cy="1390388"/>
          </a:xfrm>
        </p:spPr>
        <p:txBody>
          <a:bodyPr/>
          <a:lstStyle/>
          <a:p>
            <a:endParaRPr lang="de-AT" dirty="0"/>
          </a:p>
        </p:txBody>
      </p:sp>
      <p:sp>
        <p:nvSpPr>
          <p:cNvPr id="4" name="Textplatzhalter 3"/>
          <p:cNvSpPr>
            <a:spLocks noGrp="1"/>
          </p:cNvSpPr>
          <p:nvPr>
            <p:ph type="body" sz="quarter" idx="10"/>
          </p:nvPr>
        </p:nvSpPr>
        <p:spPr/>
        <p:txBody>
          <a:bodyPr/>
          <a:lstStyle/>
          <a:p>
            <a:endParaRPr lang="de-DE" dirty="0" smtClean="0"/>
          </a:p>
          <a:p>
            <a:r>
              <a:rPr lang="de-DE" dirty="0" smtClean="0"/>
              <a:t>Abt. VI/A/1</a:t>
            </a:r>
            <a:endParaRPr lang="de-DE" dirty="0" smtClean="0"/>
          </a:p>
          <a:p>
            <a:r>
              <a:rPr lang="de-DE" dirty="0" smtClean="0"/>
              <a:t>Feldkirch, 24./25. September 2024</a:t>
            </a:r>
            <a:endParaRPr lang="de-DE" dirty="0"/>
          </a:p>
        </p:txBody>
      </p:sp>
    </p:spTree>
    <p:extLst>
      <p:ext uri="{BB962C8B-B14F-4D97-AF65-F5344CB8AC3E}">
        <p14:creationId xmlns:p14="http://schemas.microsoft.com/office/powerpoint/2010/main" val="27424589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FATF Anforderungen haben Priorität</a:t>
            </a:r>
            <a:endParaRPr lang="de-DE" dirty="0"/>
          </a:p>
        </p:txBody>
      </p:sp>
      <p:sp>
        <p:nvSpPr>
          <p:cNvPr id="3" name="Textplatzhalter 2"/>
          <p:cNvSpPr>
            <a:spLocks noGrp="1"/>
          </p:cNvSpPr>
          <p:nvPr>
            <p:ph type="body" sz="quarter" idx="13"/>
          </p:nvPr>
        </p:nvSpPr>
        <p:spPr/>
        <p:txBody>
          <a:bodyPr/>
          <a:lstStyle/>
          <a:p>
            <a:r>
              <a:rPr lang="de-DE" dirty="0"/>
              <a:t>Die Erfüllung der Voraussetzungen der Anforderungen der FATF sind für das BMAW von allerhöchster Wichtigkeit, sodass alles daran gesetzt wird, diesen Anforderungen zu entsprechen. </a:t>
            </a:r>
            <a:endParaRPr lang="de-DE" dirty="0" smtClean="0"/>
          </a:p>
          <a:p>
            <a:r>
              <a:rPr lang="de-DE" dirty="0" smtClean="0"/>
              <a:t>Das </a:t>
            </a:r>
            <a:r>
              <a:rPr lang="de-DE" dirty="0"/>
              <a:t>Thema wurde dazu schon zur höchsten Priorität erklärt und soll daher nun auch noch im Rahmen der Gewerbereferententagung auf allerhöchster Ebene zwischen den Vertretern der Länder und des Bundes neuerlich aktuell besprochen </a:t>
            </a:r>
            <a:r>
              <a:rPr lang="de-DE" dirty="0" smtClean="0"/>
              <a:t>werden</a:t>
            </a:r>
            <a:endParaRPr lang="de-AT" dirty="0"/>
          </a:p>
          <a:p>
            <a:endParaRPr lang="de-DE" dirty="0" smtClean="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2</a:t>
            </a:fld>
            <a:endParaRPr lang="de-AT" dirty="0"/>
          </a:p>
        </p:txBody>
      </p:sp>
    </p:spTree>
    <p:extLst>
      <p:ext uri="{BB962C8B-B14F-4D97-AF65-F5344CB8AC3E}">
        <p14:creationId xmlns:p14="http://schemas.microsoft.com/office/powerpoint/2010/main" val="3524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Wesentliche Schwerpunkte sind: </a:t>
            </a:r>
            <a:r>
              <a:rPr lang="de-AT" dirty="0"/>
              <a:t/>
            </a:r>
            <a:br>
              <a:rPr lang="de-AT" dirty="0"/>
            </a:br>
            <a:endParaRPr lang="de-DE" dirty="0"/>
          </a:p>
        </p:txBody>
      </p:sp>
      <p:sp>
        <p:nvSpPr>
          <p:cNvPr id="3" name="Textplatzhalter 2"/>
          <p:cNvSpPr>
            <a:spLocks noGrp="1"/>
          </p:cNvSpPr>
          <p:nvPr>
            <p:ph type="body" sz="quarter" idx="13"/>
          </p:nvPr>
        </p:nvSpPr>
        <p:spPr/>
        <p:txBody>
          <a:bodyPr/>
          <a:lstStyle/>
          <a:p>
            <a:pPr lvl="0"/>
            <a:r>
              <a:rPr lang="de-DE" dirty="0"/>
              <a:t>Zentralisierung</a:t>
            </a:r>
            <a:endParaRPr lang="de-AT" dirty="0"/>
          </a:p>
          <a:p>
            <a:pPr lvl="0"/>
            <a:r>
              <a:rPr lang="de-DE" dirty="0"/>
              <a:t>Aktionsplan</a:t>
            </a:r>
            <a:endParaRPr lang="de-AT" dirty="0"/>
          </a:p>
          <a:p>
            <a:pPr lvl="0"/>
            <a:r>
              <a:rPr lang="de-DE" dirty="0"/>
              <a:t>Handbuch</a:t>
            </a:r>
            <a:endParaRPr lang="de-AT" dirty="0"/>
          </a:p>
          <a:p>
            <a:endParaRPr lang="de-DE" dirty="0"/>
          </a:p>
        </p:txBody>
      </p:sp>
      <p:sp>
        <p:nvSpPr>
          <p:cNvPr id="4" name="Fußzeilenplatzhalter 3"/>
          <p:cNvSpPr>
            <a:spLocks noGrp="1"/>
          </p:cNvSpPr>
          <p:nvPr>
            <p:ph type="ftr" sz="quarter" idx="11"/>
          </p:nvPr>
        </p:nvSpPr>
        <p:spPr/>
        <p:txBody>
          <a:bodyPr/>
          <a:lstStyle/>
          <a:p>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3</a:t>
            </a:fld>
            <a:endParaRPr lang="de-AT" dirty="0"/>
          </a:p>
        </p:txBody>
      </p:sp>
    </p:spTree>
    <p:extLst>
      <p:ext uri="{BB962C8B-B14F-4D97-AF65-F5344CB8AC3E}">
        <p14:creationId xmlns:p14="http://schemas.microsoft.com/office/powerpoint/2010/main" val="301640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Zentralisierung</a:t>
            </a:r>
            <a:endParaRPr lang="de-DE" dirty="0"/>
          </a:p>
        </p:txBody>
      </p:sp>
      <p:sp>
        <p:nvSpPr>
          <p:cNvPr id="3" name="Textplatzhalter 2"/>
          <p:cNvSpPr>
            <a:spLocks noGrp="1"/>
          </p:cNvSpPr>
          <p:nvPr>
            <p:ph type="body" sz="quarter" idx="13"/>
          </p:nvPr>
        </p:nvSpPr>
        <p:spPr/>
        <p:txBody>
          <a:bodyPr/>
          <a:lstStyle/>
          <a:p>
            <a:r>
              <a:rPr lang="de-DE" dirty="0" smtClean="0"/>
              <a:t>verschiedenen </a:t>
            </a:r>
            <a:r>
              <a:rPr lang="de-DE" dirty="0"/>
              <a:t>Ansätze: etwa </a:t>
            </a:r>
            <a:r>
              <a:rPr lang="de-DE" dirty="0" smtClean="0"/>
              <a:t>BMF; 6</a:t>
            </a:r>
            <a:r>
              <a:rPr lang="de-DE" dirty="0"/>
              <a:t>. EU </a:t>
            </a:r>
            <a:r>
              <a:rPr lang="de-DE" dirty="0" smtClean="0"/>
              <a:t>– Geldwäschepaket; Sammelnovelle </a:t>
            </a:r>
          </a:p>
          <a:p>
            <a:r>
              <a:rPr lang="de-DE" dirty="0" smtClean="0"/>
              <a:t>Vollzugstätigkeiten einzige Behörde </a:t>
            </a:r>
            <a:r>
              <a:rPr lang="de-DE" dirty="0"/>
              <a:t>(Beispiel: Awareness -</a:t>
            </a:r>
            <a:r>
              <a:rPr lang="de-DE" dirty="0" err="1"/>
              <a:t>Raising</a:t>
            </a:r>
            <a:r>
              <a:rPr lang="de-DE" dirty="0"/>
              <a:t> Tätigkeiten; Konzentration bei Geldwäschemeldestelle (= FIU; </a:t>
            </a:r>
            <a:r>
              <a:rPr lang="de-DE" dirty="0" err="1"/>
              <a:t>financial</a:t>
            </a:r>
            <a:r>
              <a:rPr lang="de-DE" dirty="0"/>
              <a:t> </a:t>
            </a:r>
            <a:r>
              <a:rPr lang="de-DE" dirty="0" err="1"/>
              <a:t>intelligence</a:t>
            </a:r>
            <a:r>
              <a:rPr lang="de-DE" dirty="0"/>
              <a:t> </a:t>
            </a:r>
            <a:r>
              <a:rPr lang="de-DE" dirty="0" err="1"/>
              <a:t>unit</a:t>
            </a:r>
            <a:r>
              <a:rPr lang="de-DE" dirty="0"/>
              <a:t>) oder, dass man die gesamte Vollzugstätigkeit einer einzigen Behörde zuweisen würde (Beispiel: Finanzämter, FIU, wie etwa in Luxemburg) oder, dass man wie in Deutschland eine eigene Behörde für den Nichtfinanzsektor extra neu schaffen </a:t>
            </a:r>
            <a:r>
              <a:rPr lang="de-DE" dirty="0" smtClean="0"/>
              <a:t>würde</a:t>
            </a:r>
          </a:p>
          <a:p>
            <a:r>
              <a:rPr lang="de-DE" dirty="0" smtClean="0"/>
              <a:t>realistisch: Kompetenzzentren in den Bundesländern</a:t>
            </a:r>
            <a:endParaRPr lang="de-AT" dirty="0"/>
          </a:p>
          <a:p>
            <a:endParaRPr lang="de-DE" dirty="0" smtClean="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4</a:t>
            </a:fld>
            <a:endParaRPr lang="de-AT" dirty="0"/>
          </a:p>
        </p:txBody>
      </p:sp>
    </p:spTree>
    <p:extLst>
      <p:ext uri="{BB962C8B-B14F-4D97-AF65-F5344CB8AC3E}">
        <p14:creationId xmlns:p14="http://schemas.microsoft.com/office/powerpoint/2010/main" val="36557611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Aktionsplan</a:t>
            </a:r>
            <a:endParaRPr lang="de-DE" dirty="0"/>
          </a:p>
        </p:txBody>
      </p:sp>
      <p:sp>
        <p:nvSpPr>
          <p:cNvPr id="3" name="Textplatzhalter 2"/>
          <p:cNvSpPr>
            <a:spLocks noGrp="1"/>
          </p:cNvSpPr>
          <p:nvPr>
            <p:ph type="body" sz="quarter" idx="13"/>
          </p:nvPr>
        </p:nvSpPr>
        <p:spPr/>
        <p:txBody>
          <a:bodyPr/>
          <a:lstStyle/>
          <a:p>
            <a:r>
              <a:rPr lang="de-DE" dirty="0" smtClean="0"/>
              <a:t>Output 4 des TSI – Projektes</a:t>
            </a:r>
          </a:p>
          <a:p>
            <a:r>
              <a:rPr lang="de-DE" dirty="0" smtClean="0"/>
              <a:t>wesentliche Inhalte:</a:t>
            </a:r>
          </a:p>
          <a:p>
            <a:pPr lvl="1">
              <a:spcAft>
                <a:spcPts val="0"/>
              </a:spcAft>
            </a:pPr>
            <a:r>
              <a:rPr lang="de-AT" dirty="0"/>
              <a:t>Finanzierung des Planes</a:t>
            </a:r>
          </a:p>
          <a:p>
            <a:pPr lvl="1">
              <a:spcAft>
                <a:spcPts val="0"/>
              </a:spcAft>
            </a:pPr>
            <a:r>
              <a:rPr lang="de-AT" dirty="0"/>
              <a:t>Anwendung des risikobasierten Ansatzes</a:t>
            </a:r>
          </a:p>
          <a:p>
            <a:pPr lvl="1">
              <a:spcAft>
                <a:spcPts val="0"/>
              </a:spcAft>
            </a:pPr>
            <a:r>
              <a:rPr lang="de-AT" dirty="0"/>
              <a:t>Rolle der Wirtschaftskammern</a:t>
            </a:r>
          </a:p>
          <a:p>
            <a:pPr lvl="1">
              <a:spcAft>
                <a:spcPts val="0"/>
              </a:spcAft>
            </a:pPr>
            <a:r>
              <a:rPr lang="de-AT" dirty="0"/>
              <a:t>Nutzung des Dashboards</a:t>
            </a:r>
          </a:p>
          <a:p>
            <a:pPr lvl="1">
              <a:spcAft>
                <a:spcPts val="0"/>
              </a:spcAft>
            </a:pPr>
            <a:r>
              <a:rPr lang="de-AT" dirty="0"/>
              <a:t>Aufsichtstätigkeiten</a:t>
            </a:r>
          </a:p>
          <a:p>
            <a:pPr lvl="1">
              <a:spcAft>
                <a:spcPts val="0"/>
              </a:spcAft>
            </a:pPr>
            <a:r>
              <a:rPr lang="de-AT" dirty="0"/>
              <a:t>Fähigkeiten und Möglichkeiten zur Aufsicht auf Seiten der Behörden</a:t>
            </a:r>
          </a:p>
          <a:p>
            <a:pPr lvl="1">
              <a:spcAft>
                <a:spcPts val="0"/>
              </a:spcAft>
            </a:pPr>
            <a:r>
              <a:rPr lang="de-AT" dirty="0"/>
              <a:t>Kooperation</a:t>
            </a:r>
          </a:p>
          <a:p>
            <a:endParaRPr lang="de-DE" dirty="0" smtClean="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5</a:t>
            </a:fld>
            <a:endParaRPr lang="de-AT" dirty="0"/>
          </a:p>
        </p:txBody>
      </p:sp>
    </p:spTree>
    <p:extLst>
      <p:ext uri="{BB962C8B-B14F-4D97-AF65-F5344CB8AC3E}">
        <p14:creationId xmlns:p14="http://schemas.microsoft.com/office/powerpoint/2010/main" val="4154670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Handbuch</a:t>
            </a:r>
            <a:endParaRPr lang="de-AT" dirty="0"/>
          </a:p>
        </p:txBody>
      </p:sp>
      <p:sp>
        <p:nvSpPr>
          <p:cNvPr id="3" name="Textplatzhalter 2"/>
          <p:cNvSpPr>
            <a:spLocks noGrp="1"/>
          </p:cNvSpPr>
          <p:nvPr>
            <p:ph type="body" sz="quarter" idx="13"/>
          </p:nvPr>
        </p:nvSpPr>
        <p:spPr/>
        <p:txBody>
          <a:bodyPr/>
          <a:lstStyle/>
          <a:p>
            <a:r>
              <a:rPr lang="de-AT" dirty="0" smtClean="0"/>
              <a:t>Output 6 des TSI Projektes</a:t>
            </a:r>
          </a:p>
          <a:p>
            <a:pPr lvl="1">
              <a:spcAft>
                <a:spcPts val="600"/>
              </a:spcAft>
            </a:pPr>
            <a:r>
              <a:rPr lang="de-DE" sz="1600" dirty="0" smtClean="0"/>
              <a:t>Erstellung </a:t>
            </a:r>
            <a:r>
              <a:rPr lang="de-DE" sz="1600" dirty="0"/>
              <a:t>eine Handbuches für die </a:t>
            </a:r>
            <a:r>
              <a:rPr lang="de-DE" sz="1600" dirty="0" smtClean="0"/>
              <a:t>Behörden</a:t>
            </a:r>
          </a:p>
          <a:p>
            <a:pPr lvl="1">
              <a:spcAft>
                <a:spcPts val="600"/>
              </a:spcAft>
            </a:pPr>
            <a:r>
              <a:rPr lang="de-DE" sz="1600" dirty="0" smtClean="0"/>
              <a:t>dient </a:t>
            </a:r>
            <a:r>
              <a:rPr lang="de-DE" sz="1600" dirty="0"/>
              <a:t>der Vereinheitlichung des Vorgehens, der Orientierung der Mitarbeiter, der Qualitätssicherung sowie auch zur Sicherung des behördlichen </a:t>
            </a:r>
            <a:r>
              <a:rPr lang="de-DE" sz="1600" dirty="0" err="1"/>
              <a:t>Know</a:t>
            </a:r>
            <a:r>
              <a:rPr lang="de-DE" sz="1600" dirty="0"/>
              <a:t> - </a:t>
            </a:r>
            <a:r>
              <a:rPr lang="de-DE" sz="1600" dirty="0" err="1"/>
              <a:t>how</a:t>
            </a:r>
            <a:r>
              <a:rPr lang="de-DE" sz="1600" dirty="0"/>
              <a:t> bezüglich geeigneter Vorgehensweisen, um </a:t>
            </a:r>
            <a:r>
              <a:rPr lang="de-DE" sz="1600" dirty="0" smtClean="0"/>
              <a:t>Informationen </a:t>
            </a:r>
            <a:r>
              <a:rPr lang="de-DE" sz="1600" dirty="0"/>
              <a:t>für die Einschulung neuer Mitarbeiter </a:t>
            </a:r>
            <a:r>
              <a:rPr lang="de-DE" sz="1600" dirty="0" smtClean="0"/>
              <a:t>bereit zu haben</a:t>
            </a:r>
            <a:endParaRPr lang="de-AT" sz="1600" dirty="0"/>
          </a:p>
          <a:p>
            <a:pPr lvl="1">
              <a:spcAft>
                <a:spcPts val="600"/>
              </a:spcAft>
            </a:pPr>
            <a:r>
              <a:rPr lang="de-DE" sz="1600" dirty="0"/>
              <a:t>Das Handbuch wird grundsätzlich durch das Sekretariat des Europarates erstellt </a:t>
            </a:r>
            <a:r>
              <a:rPr lang="de-DE" sz="1600" dirty="0" smtClean="0"/>
              <a:t>werden</a:t>
            </a:r>
          </a:p>
          <a:p>
            <a:pPr lvl="1">
              <a:spcAft>
                <a:spcPts val="600"/>
              </a:spcAft>
            </a:pPr>
            <a:r>
              <a:rPr lang="de-AT" sz="1600" dirty="0"/>
              <a:t>Zeitplan: Vorbereitungen </a:t>
            </a:r>
            <a:r>
              <a:rPr lang="de-AT" sz="1600" dirty="0" smtClean="0"/>
              <a:t>laufen</a:t>
            </a:r>
            <a:endParaRPr lang="de-AT" sz="1600" dirty="0"/>
          </a:p>
        </p:txBody>
      </p:sp>
      <p:sp>
        <p:nvSpPr>
          <p:cNvPr id="4" name="Fußzeilenplatzhalter 3"/>
          <p:cNvSpPr>
            <a:spLocks noGrp="1"/>
          </p:cNvSpPr>
          <p:nvPr>
            <p:ph type="ftr" sz="quarter" idx="11"/>
          </p:nvPr>
        </p:nvSpPr>
        <p:spPr/>
        <p:txBody>
          <a:bodyPr/>
          <a:lstStyle/>
          <a:p>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6</a:t>
            </a:fld>
            <a:endParaRPr lang="de-AT" dirty="0"/>
          </a:p>
        </p:txBody>
      </p:sp>
    </p:spTree>
    <p:extLst>
      <p:ext uri="{BB962C8B-B14F-4D97-AF65-F5344CB8AC3E}">
        <p14:creationId xmlns:p14="http://schemas.microsoft.com/office/powerpoint/2010/main" val="296394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AT" dirty="0" smtClean="0"/>
              <a:t>Danke für Ihre </a:t>
            </a:r>
            <a:br>
              <a:rPr lang="de-AT" dirty="0" smtClean="0"/>
            </a:br>
            <a:r>
              <a:rPr lang="de-AT" dirty="0" smtClean="0"/>
              <a:t>Aufmerksamkeit!</a:t>
            </a:r>
            <a:endParaRPr lang="de-DE" dirty="0"/>
          </a:p>
        </p:txBody>
      </p:sp>
      <p:sp>
        <p:nvSpPr>
          <p:cNvPr id="10" name="Textplatzhalter 9"/>
          <p:cNvSpPr>
            <a:spLocks noGrp="1"/>
          </p:cNvSpPr>
          <p:nvPr>
            <p:ph type="body" sz="quarter" idx="10"/>
          </p:nvPr>
        </p:nvSpPr>
        <p:spPr/>
        <p:txBody>
          <a:bodyPr/>
          <a:lstStyle/>
          <a:p>
            <a:endParaRPr lang="de-DE" dirty="0" smtClean="0"/>
          </a:p>
          <a:p>
            <a:r>
              <a:rPr lang="de-AT" dirty="0" smtClean="0"/>
              <a:t>Abt. VI/A/1</a:t>
            </a:r>
            <a:endParaRPr lang="de-DE" dirty="0" smtClean="0"/>
          </a:p>
          <a:p>
            <a:r>
              <a:rPr lang="de-DE" dirty="0" smtClean="0">
                <a:hlinkClick r:id="rId2"/>
              </a:rPr>
              <a:t>gewerbe@bmaw.gv.at</a:t>
            </a:r>
            <a:r>
              <a:rPr lang="de-DE" dirty="0" smtClean="0"/>
              <a:t> </a:t>
            </a:r>
            <a:endParaRPr lang="de-DE" dirty="0"/>
          </a:p>
        </p:txBody>
      </p:sp>
    </p:spTree>
    <p:extLst>
      <p:ext uri="{BB962C8B-B14F-4D97-AF65-F5344CB8AC3E}">
        <p14:creationId xmlns:p14="http://schemas.microsoft.com/office/powerpoint/2010/main" val="2759185842"/>
      </p:ext>
    </p:extLst>
  </p:cSld>
  <p:clrMapOvr>
    <a:masterClrMapping/>
  </p:clrMapOvr>
  <p:timing>
    <p:tnLst>
      <p:par>
        <p:cTn id="1" dur="indefinite" restart="never" nodeType="tmRoot"/>
      </p:par>
    </p:tnLst>
  </p:timing>
</p:sld>
</file>

<file path=ppt/theme/theme1.xml><?xml version="1.0" encoding="utf-8"?>
<a:theme xmlns:a="http://schemas.openxmlformats.org/drawingml/2006/main" name="Republik-AT-4x3">
  <a:themeElements>
    <a:clrScheme name="CD-Farbpalette">
      <a:dk1>
        <a:srgbClr val="000000"/>
      </a:dk1>
      <a:lt1>
        <a:srgbClr val="FFFFFF"/>
      </a:lt1>
      <a:dk2>
        <a:srgbClr val="3E3E40"/>
      </a:dk2>
      <a:lt2>
        <a:srgbClr val="808080"/>
      </a:lt2>
      <a:accent1>
        <a:srgbClr val="003D84"/>
      </a:accent1>
      <a:accent2>
        <a:srgbClr val="6B498C"/>
      </a:accent2>
      <a:accent3>
        <a:srgbClr val="5FB564"/>
      </a:accent3>
      <a:accent4>
        <a:srgbClr val="ED6D42"/>
      </a:accent4>
      <a:accent5>
        <a:srgbClr val="CA0237"/>
      </a:accent5>
      <a:accent6>
        <a:srgbClr val="3BACBE"/>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Klarheit">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Vorlage Powerpoint 16zu9.potx" id="{7B0B1A32-BA5A-4957-A894-6007662B51D7}" vid="{B60BDDA5-033A-4848-AFCB-677526AE5A02}"/>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MP_InheritedTags xmlns="20e8bd3b-1f20-44ca-a494-beb04dd2cecb">((dd1772)(dd1726)(dd41)(dd1))((dd26)(dd6)(dd2))((dd1727)(dd39)(dd1))</MP_InheritedTags>
    <Ratings xmlns="http://schemas.microsoft.com/sharepoint/v3" xsi:nil="true"/>
    <LikedBy xmlns="http://schemas.microsoft.com/sharepoint/v3">
      <UserInfo>
        <DisplayName/>
        <AccountId xsi:nil="true"/>
        <AccountType/>
      </UserInfo>
    </LikedBy>
    <MP_UserTags xmlns="20e8bd3b-1f20-44ca-a494-beb04dd2cecb" xsi:nil="true"/>
    <RatedBy xmlns="http://schemas.microsoft.com/sharepoint/v3">
      <UserInfo>
        <DisplayName/>
        <AccountId xsi:nil="true"/>
        <AccountType/>
      </UserInfo>
    </RatedBy>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D83D49A8985DE6458142BC6B9A407CBB" ma:contentTypeVersion="7" ma:contentTypeDescription="Ein neues Dokument erstellen." ma:contentTypeScope="" ma:versionID="7c48019cb8240b46db67bf88b5be91b4">
  <xsd:schema xmlns:xsd="http://www.w3.org/2001/XMLSchema" xmlns:xs="http://www.w3.org/2001/XMLSchema" xmlns:p="http://schemas.microsoft.com/office/2006/metadata/properties" xmlns:ns1="http://schemas.microsoft.com/sharepoint/v3" xmlns:ns3="20e8bd3b-1f20-44ca-a494-beb04dd2cecb" targetNamespace="http://schemas.microsoft.com/office/2006/metadata/properties" ma:root="true" ma:fieldsID="2a4fa76df63eb5513cb121c52b5f9776" ns1:_="" ns3:_="">
    <xsd:import namespace="http://schemas.microsoft.com/sharepoint/v3"/>
    <xsd:import namespace="20e8bd3b-1f20-44ca-a494-beb04dd2cecb"/>
    <xsd:element name="properties">
      <xsd:complexType>
        <xsd:sequence>
          <xsd:element name="documentManagement">
            <xsd:complexType>
              <xsd:all>
                <xsd:element ref="ns3:MP_UserTags" minOccurs="0"/>
                <xsd:element ref="ns3:MP_InheritedTags"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0" nillable="true" ma:displayName="Bewertung (0 - 5)" ma:decimals="2" ma:description="Mittelwert aller Bewertungen, die abgegeben wurden." ma:internalName="AverageRating" ma:readOnly="true">
      <xsd:simpleType>
        <xsd:restriction base="dms:Number"/>
      </xsd:simpleType>
    </xsd:element>
    <xsd:element name="RatingCount" ma:index="11" nillable="true" ma:displayName="Anzahl Bewertungen" ma:decimals="0" ma:description="Anzahl abgegebener Bewertungen" ma:internalName="RatingCount" ma:readOnly="true">
      <xsd:simpleType>
        <xsd:restriction base="dms:Number"/>
      </xsd:simpleType>
    </xsd:element>
    <xsd:element name="RatedBy" ma:index="12" nillable="true" ma:displayName="Bewertet von" ma:description="Benutzer haben das Element bewertet."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13" nillable="true" ma:displayName="Benutzerbewertungen" ma:description="Bewertungen für das Element" ma:hidden="true" ma:internalName="Ratings">
      <xsd:simpleType>
        <xsd:restriction base="dms:Note"/>
      </xsd:simpleType>
    </xsd:element>
    <xsd:element name="LikesCount" ma:index="14" nillable="true" ma:displayName="Anzahl 'Gefällt mir'" ma:internalName="LikesCount">
      <xsd:simpleType>
        <xsd:restriction base="dms:Unknown"/>
      </xsd:simpleType>
    </xsd:element>
    <xsd:element name="LikedBy" ma:index="15" nillable="true" ma:displayName="Gefällt"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0e8bd3b-1f20-44ca-a494-beb04dd2cecb" elementFormDefault="qualified">
    <xsd:import namespace="http://schemas.microsoft.com/office/2006/documentManagement/types"/>
    <xsd:import namespace="http://schemas.microsoft.com/office/infopath/2007/PartnerControls"/>
    <xsd:element name="MP_UserTags" ma:index="8" nillable="true" ma:displayName="Tags" ma:hidden="true" ma:internalName="MP_UserTags" ma:readOnly="false">
      <xsd:simpleType>
        <xsd:restriction base="dms:Unknown"/>
      </xsd:simpleType>
    </xsd:element>
    <xsd:element name="MP_InheritedTags" ma:index="9" nillable="true" ma:displayName="Inherited Tags" ma:hidden="true" ma:internalName="MP_InheritedTags"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C4E799B-CBB3-42C7-BD59-B310B92056F7}">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20e8bd3b-1f20-44ca-a494-beb04dd2cecb"/>
    <ds:schemaRef ds:uri="http://www.w3.org/XML/1998/namespace"/>
  </ds:schemaRefs>
</ds:datastoreItem>
</file>

<file path=customXml/itemProps2.xml><?xml version="1.0" encoding="utf-8"?>
<ds:datastoreItem xmlns:ds="http://schemas.openxmlformats.org/officeDocument/2006/customXml" ds:itemID="{0B67667E-7EEE-41FA-A55C-E9F92F3C7C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0e8bd3b-1f20-44ca-a494-beb04dd2ce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06BBDA6-74C7-443F-A7FD-685BBEB4634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Vorlage Powerpoint 16zu9</Template>
  <TotalTime>0</TotalTime>
  <Words>292</Words>
  <Application>Microsoft Office PowerPoint</Application>
  <PresentationFormat>Bildschirmpräsentation (16:9)</PresentationFormat>
  <Paragraphs>40</Paragraphs>
  <Slides>7</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7</vt:i4>
      </vt:variant>
    </vt:vector>
  </HeadingPairs>
  <TitlesOfParts>
    <vt:vector size="14" baseType="lpstr">
      <vt:lpstr>Arial</vt:lpstr>
      <vt:lpstr>Calibri</vt:lpstr>
      <vt:lpstr>Corbel</vt:lpstr>
      <vt:lpstr>Courier New</vt:lpstr>
      <vt:lpstr>Symbol</vt:lpstr>
      <vt:lpstr>Wingdings</vt:lpstr>
      <vt:lpstr>Republik-AT-4x3</vt:lpstr>
      <vt:lpstr>Vollziehung der Maßnahmen zur  Bekämpfung von Geldwäsche und  Terrorismusfinanzierung der GewO 1994</vt:lpstr>
      <vt:lpstr>FATF Anforderungen haben Priorität</vt:lpstr>
      <vt:lpstr>Wesentliche Schwerpunkte sind:  </vt:lpstr>
      <vt:lpstr>Zentralisierung</vt:lpstr>
      <vt:lpstr>Aktionsplan</vt:lpstr>
      <vt:lpstr>Handbuch</vt:lpstr>
      <vt:lpstr>Danke für Ihre  Aufmerksamkeit!</vt:lpstr>
    </vt:vector>
  </TitlesOfParts>
  <Company>BMDW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der Folienpräsentation maximal zweizeilig</dc:title>
  <dc:creator>MATHIS, Andreas</dc:creator>
  <cp:lastModifiedBy>MATHIS, Andreas</cp:lastModifiedBy>
  <cp:revision>10</cp:revision>
  <cp:lastPrinted>2018-07-05T18:23:58Z</cp:lastPrinted>
  <dcterms:created xsi:type="dcterms:W3CDTF">2024-09-18T11:10:27Z</dcterms:created>
  <dcterms:modified xsi:type="dcterms:W3CDTF">2024-09-18T13:37:56Z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0x010100D83D49A8985DE6458142BC6B9A407CBB</vt:lpwstr>
  </property>
  <property fmtid="{D5CDD505-2E9C-101B-9397-08002B2CF9AE}" pid="3" name="IsOriginal">
    <vt:bool>true</vt:bool>
  </property>
  <property fmtid="{D5CDD505-2E9C-101B-9397-08002B2CF9AE}" pid="4" name="AlternateThumbnailUrl">
    <vt:lpwstr>, </vt:lpwstr>
  </property>
  <property fmtid="{D5CDD505-2E9C-101B-9397-08002B2CF9AE}" pid="5" name="VideoSetDescription">
    <vt:lpwstr/>
  </property>
  <property fmtid="{D5CDD505-2E9C-101B-9397-08002B2CF9AE}" pid="6" name="Portal_AssetLanguages">
    <vt:lpwstr/>
  </property>
</Properties>
</file>