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13" r:id="rId3"/>
  </p:sldMasterIdLst>
  <p:notesMasterIdLst>
    <p:notesMasterId r:id="rId18"/>
  </p:notesMasterIdLst>
  <p:handoutMasterIdLst>
    <p:handoutMasterId r:id="rId19"/>
  </p:handoutMasterIdLst>
  <p:sldIdLst>
    <p:sldId id="266" r:id="rId4"/>
    <p:sldId id="268" r:id="rId5"/>
    <p:sldId id="294" r:id="rId6"/>
    <p:sldId id="291" r:id="rId7"/>
    <p:sldId id="292" r:id="rId8"/>
    <p:sldId id="293" r:id="rId9"/>
    <p:sldId id="284" r:id="rId10"/>
    <p:sldId id="285" r:id="rId11"/>
    <p:sldId id="281" r:id="rId12"/>
    <p:sldId id="295" r:id="rId13"/>
    <p:sldId id="296" r:id="rId14"/>
    <p:sldId id="288" r:id="rId15"/>
    <p:sldId id="280" r:id="rId16"/>
    <p:sldId id="287" r:id="rId17"/>
  </p:sldIdLst>
  <p:sldSz cx="9144000" cy="6858000" type="screen4x3"/>
  <p:notesSz cx="6797675" cy="9926638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890">
          <p15:clr>
            <a:srgbClr val="A4A3A4"/>
          </p15:clr>
        </p15:guide>
        <p15:guide id="2" orient="horz" pos="3869">
          <p15:clr>
            <a:srgbClr val="A4A3A4"/>
          </p15:clr>
        </p15:guide>
        <p15:guide id="3" pos="345">
          <p15:clr>
            <a:srgbClr val="A4A3A4"/>
          </p15:clr>
        </p15:guide>
        <p15:guide id="4" pos="5366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6EFF3"/>
    <a:srgbClr val="3398A8"/>
    <a:srgbClr val="6B498C"/>
    <a:srgbClr val="438349"/>
    <a:srgbClr val="ED6D42"/>
    <a:srgbClr val="CA0237"/>
    <a:srgbClr val="E6320F"/>
    <a:srgbClr val="AE7000"/>
    <a:srgbClr val="F59C00"/>
    <a:srgbClr val="471D7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A19C31D-A693-8244-BBBC-7FB1B415C5BD}" v="21" dt="2023-01-20T13:17:51.415"/>
    <p1510:client id="{9EA8DD28-CCD1-0949-9407-7ADE709967EE}" v="501" dt="2023-01-20T13:08:38.223"/>
    <p1510:client id="{DAF1D010-2FCE-B244-9977-F3BF2D57559A}" v="1114" dt="2023-01-19T15:29:53.603"/>
  </p1510:revLst>
</p1510:revInfo>
</file>

<file path=ppt/tableStyles.xml><?xml version="1.0" encoding="utf-8"?>
<a:tblStyleLst xmlns:a="http://schemas.openxmlformats.org/drawingml/2006/main" def="{9D7B26C5-4107-4FEC-AEDC-1716B250A1EF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CAF9ED-07DC-4A11-8D7F-57B35C25682E}" styleName="Mittlere Formatvorlage 1 - Akz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1FECB4D8-DB02-4DC6-A0A2-4F2EBAE1DC90}" styleName="Mittlere Formatvorlage 1 - Akz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7DF18680-E054-41AD-8BC1-D1AEF772440D}" styleName="Mittlere Formatvorlage 2 - Akz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73A0DAA-6AF3-43AB-8588-CEC1D06C72B9}" styleName="Mittlere Formatvorlag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D7B26C5-4107-4FEC-AEDC-1716B250A1EF}" styleName="Helle Formatvorlag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8903" autoAdjust="0"/>
    <p:restoredTop sz="94818" autoAdjust="0"/>
  </p:normalViewPr>
  <p:slideViewPr>
    <p:cSldViewPr snapToGrid="0" snapToObjects="1">
      <p:cViewPr varScale="1">
        <p:scale>
          <a:sx n="69" d="100"/>
          <a:sy n="69" d="100"/>
        </p:scale>
        <p:origin x="148" y="44"/>
      </p:cViewPr>
      <p:guideLst>
        <p:guide orient="horz" pos="890"/>
        <p:guide orient="horz" pos="3869"/>
        <p:guide pos="345"/>
        <p:guide pos="5366"/>
      </p:guideLst>
    </p:cSldViewPr>
  </p:slideViewPr>
  <p:outlineViewPr>
    <p:cViewPr>
      <p:scale>
        <a:sx n="33" d="100"/>
        <a:sy n="33" d="100"/>
      </p:scale>
      <p:origin x="36" y="487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napToObjects="1">
      <p:cViewPr>
        <p:scale>
          <a:sx n="100" d="100"/>
          <a:sy n="100" d="100"/>
        </p:scale>
        <p:origin x="-3288" y="-72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notesMaster" Target="notesMasters/notesMaster1.xml"/><Relationship Id="rId3" Type="http://schemas.openxmlformats.org/officeDocument/2006/relationships/slideMaster" Target="slideMasters/slideMaster1.xml"/><Relationship Id="rId21" Type="http://schemas.openxmlformats.org/officeDocument/2006/relationships/viewProps" Target="viewProp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" Type="http://schemas.openxmlformats.org/officeDocument/2006/relationships/customXml" Target="../customXml/item2.xml"/><Relationship Id="rId16" Type="http://schemas.openxmlformats.org/officeDocument/2006/relationships/slide" Target="slides/slide13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microsoft.com/office/2015/10/relationships/revisionInfo" Target="revisionInfo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tableStyles" Target="tableStyles.xml"/><Relationship Id="rId10" Type="http://schemas.openxmlformats.org/officeDocument/2006/relationships/slide" Target="slides/slide7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52016" y="9430306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 anchorCtr="0"/>
          <a:lstStyle>
            <a:lvl1pPr algn="r">
              <a:defRPr sz="1200"/>
            </a:lvl1pPr>
          </a:lstStyle>
          <a:p>
            <a:fld id="{A4F87B00-D7D7-4E73-88E5-5DF5797B2681}" type="datetimeFigureOut">
              <a:rPr lang="de-AT" smtClean="0"/>
              <a:t>13.02.2023</a:t>
            </a:fld>
            <a:endParaRPr lang="de-AT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3"/>
          </p:nvPr>
        </p:nvSpPr>
        <p:spPr>
          <a:xfrm>
            <a:off x="2945659" y="9428583"/>
            <a:ext cx="904784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algn="ctr"/>
            <a:fld id="{1BCACBB0-6C6B-4B3E-B6E6-54B62284C21B}" type="slidenum">
              <a:rPr lang="de-AT" smtClean="0"/>
              <a:pPr algn="ctr"/>
              <a:t>‹Nr.›</a:t>
            </a:fld>
            <a:endParaRPr lang="de-AT" dirty="0"/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275050" y="378993"/>
            <a:ext cx="1371666" cy="33252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4833474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 dirty="0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52016" y="9428582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 anchorCtr="0"/>
          <a:lstStyle>
            <a:lvl1pPr algn="r">
              <a:defRPr sz="1200"/>
            </a:lvl1pPr>
          </a:lstStyle>
          <a:p>
            <a:fld id="{64F923B6-97FF-4AF0-A17D-1758840DBBE2}" type="datetimeFigureOut">
              <a:rPr lang="de-AT" smtClean="0"/>
              <a:t>13.02.2023</a:t>
            </a:fld>
            <a:endParaRPr lang="de-AT" dirty="0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11188" y="674688"/>
            <a:ext cx="5575300" cy="41814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AT" dirty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854894" y="4963319"/>
            <a:ext cx="5090351" cy="421882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AT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2945659" y="9428582"/>
            <a:ext cx="904784" cy="49805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200"/>
            </a:lvl1pPr>
          </a:lstStyle>
          <a:p>
            <a:fld id="{F0A5DA3B-92D6-4D4B-9895-D15CB563B5E4}" type="slidenum">
              <a:rPr lang="de-AT" smtClean="0"/>
              <a:pPr/>
              <a:t>‹Nr.›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1361133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spcBef>
        <a:spcPts val="200"/>
      </a:spcBef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396000" indent="-171450" algn="l" defTabSz="914400" rtl="0" eaLnBrk="1" latinLnBrk="0" hangingPunct="1">
      <a:spcBef>
        <a:spcPts val="200"/>
      </a:spcBef>
      <a:buFont typeface="Arial" pitchFamily="34" charset="0"/>
      <a:buChar char="•"/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792000" indent="-171450" algn="l" defTabSz="914400" rtl="0" eaLnBrk="1" latinLnBrk="0" hangingPunct="1">
      <a:spcBef>
        <a:spcPts val="200"/>
      </a:spcBef>
      <a:buFont typeface="Courier New" pitchFamily="49" charset="0"/>
      <a:buChar char="o"/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188000" indent="-171450" algn="l" defTabSz="914400" rtl="0" eaLnBrk="1" latinLnBrk="0" hangingPunct="1">
      <a:spcBef>
        <a:spcPts val="200"/>
      </a:spcBef>
      <a:buFont typeface="Wingdings" pitchFamily="2" charset="2"/>
      <a:buChar char="§"/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584000" indent="-171450" algn="l" defTabSz="914400" rtl="0" eaLnBrk="1" latinLnBrk="0" hangingPunct="1">
      <a:spcBef>
        <a:spcPts val="200"/>
      </a:spcBef>
      <a:buFont typeface="Symbol" pitchFamily="18" charset="2"/>
      <a:buChar char="-"/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0A5DA3B-92D6-4D4B-9895-D15CB563B5E4}" type="slidenum">
              <a:rPr lang="de-AT" smtClean="0"/>
              <a:pPr/>
              <a:t>7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2818041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0A5DA3B-92D6-4D4B-9895-D15CB563B5E4}" type="slidenum">
              <a:rPr lang="de-AT" smtClean="0"/>
              <a:pPr/>
              <a:t>8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8497232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eck 9"/>
          <p:cNvSpPr/>
          <p:nvPr userDrawn="1"/>
        </p:nvSpPr>
        <p:spPr>
          <a:xfrm>
            <a:off x="1" y="849600"/>
            <a:ext cx="9144000" cy="6008400"/>
          </a:xfrm>
          <a:prstGeom prst="rect">
            <a:avLst/>
          </a:prstGeom>
          <a:solidFill>
            <a:srgbClr val="E6EF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dirty="0"/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539999" y="1270000"/>
            <a:ext cx="7978526" cy="1054449"/>
          </a:xfrm>
        </p:spPr>
        <p:txBody>
          <a:bodyPr anchor="b" anchorCtr="0"/>
          <a:lstStyle>
            <a:lvl1pPr>
              <a:lnSpc>
                <a:spcPts val="4000"/>
              </a:lnSpc>
              <a:defRPr sz="360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de-DE" dirty="0"/>
              <a:t>Titelmasterformat </a:t>
            </a:r>
            <a:br>
              <a:rPr lang="de-DE" dirty="0"/>
            </a:br>
            <a:r>
              <a:rPr lang="de-DE" dirty="0"/>
              <a:t>durch Klicken bearbeiten</a:t>
            </a:r>
            <a:endParaRPr lang="de-AT" dirty="0"/>
          </a:p>
        </p:txBody>
      </p:sp>
      <p:sp>
        <p:nvSpPr>
          <p:cNvPr id="3" name="Untertitel 1"/>
          <p:cNvSpPr>
            <a:spLocks noGrp="1"/>
          </p:cNvSpPr>
          <p:nvPr>
            <p:ph type="subTitle" idx="1"/>
          </p:nvPr>
        </p:nvSpPr>
        <p:spPr>
          <a:xfrm>
            <a:off x="539999" y="2414799"/>
            <a:ext cx="7978526" cy="1853851"/>
          </a:xfrm>
        </p:spPr>
        <p:txBody>
          <a:bodyPr/>
          <a:lstStyle>
            <a:lvl1pPr marL="0" indent="0" algn="l">
              <a:lnSpc>
                <a:spcPts val="4000"/>
              </a:lnSpc>
              <a:spcBef>
                <a:spcPts val="0"/>
              </a:spcBef>
              <a:buNone/>
              <a:defRPr sz="3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/>
              <a:t>Click to edit Master subtitle style</a:t>
            </a:r>
            <a:endParaRPr lang="de-AT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0"/>
          </p:nvPr>
        </p:nvSpPr>
        <p:spPr>
          <a:xfrm>
            <a:off x="539750" y="5588000"/>
            <a:ext cx="3422650" cy="554038"/>
          </a:xfrm>
        </p:spPr>
        <p:txBody>
          <a:bodyPr anchor="b" anchorCtr="0"/>
          <a:lstStyle>
            <a:lvl1pPr marL="0" indent="0">
              <a:lnSpc>
                <a:spcPts val="1800"/>
              </a:lnSpc>
              <a:spcAft>
                <a:spcPts val="0"/>
              </a:spcAft>
              <a:buNone/>
              <a:defRPr sz="1400"/>
            </a:lvl1pPr>
          </a:lstStyle>
          <a:p>
            <a:pPr lvl="0"/>
            <a:r>
              <a:rPr lang="en-GB"/>
              <a:t>Click to edit Master text styles</a:t>
            </a:r>
          </a:p>
        </p:txBody>
      </p:sp>
      <p:pic>
        <p:nvPicPr>
          <p:cNvPr id="9" name="Grafik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615" y="121653"/>
            <a:ext cx="2388973" cy="5868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74822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folie mit 1-zeiligem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3D84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de-DE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539750" y="2077200"/>
            <a:ext cx="7978775" cy="3922713"/>
          </a:xfrm>
        </p:spPr>
        <p:txBody>
          <a:bodyPr/>
          <a:lstStyle>
            <a:lvl1pPr>
              <a:buClr>
                <a:srgbClr val="003D84"/>
              </a:buClr>
              <a:defRPr/>
            </a:lvl1pPr>
            <a:lvl3pPr>
              <a:buClr>
                <a:srgbClr val="003D84"/>
              </a:buClr>
              <a:defRPr/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dirty="0"/>
              <a:t>SDG Business Forum 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7704003" y="6387002"/>
            <a:ext cx="814522" cy="266700"/>
          </a:xfrm>
        </p:spPr>
        <p:txBody>
          <a:bodyPr/>
          <a:lstStyle/>
          <a:p>
            <a:fld id="{1206269C-C24E-4E80-9A4B-E7E19BB59A67}" type="slidenum">
              <a:rPr lang="de-AT" smtClean="0"/>
              <a:pPr/>
              <a:t>‹Nr.›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9531689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40000" y="1316047"/>
            <a:ext cx="7978525" cy="829455"/>
          </a:xfrm>
        </p:spPr>
        <p:txBody>
          <a:bodyPr/>
          <a:lstStyle>
            <a:lvl1pPr>
              <a:defRPr>
                <a:solidFill>
                  <a:srgbClr val="003D84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de-DE" dirty="0"/>
          </a:p>
        </p:txBody>
      </p:sp>
      <p:sp>
        <p:nvSpPr>
          <p:cNvPr id="7" name="Bildplatzhalter 6"/>
          <p:cNvSpPr>
            <a:spLocks noGrp="1"/>
          </p:cNvSpPr>
          <p:nvPr>
            <p:ph type="pic" sz="quarter" idx="13"/>
          </p:nvPr>
        </p:nvSpPr>
        <p:spPr>
          <a:xfrm>
            <a:off x="539750" y="2075647"/>
            <a:ext cx="7978775" cy="4066391"/>
          </a:xfrm>
        </p:spPr>
        <p:txBody>
          <a:bodyPr/>
          <a:lstStyle>
            <a:lvl1pPr>
              <a:buClr>
                <a:srgbClr val="003D84"/>
              </a:buClr>
              <a:defRPr/>
            </a:lvl1pPr>
          </a:lstStyle>
          <a:p>
            <a:r>
              <a:rPr lang="en-GB" dirty="0"/>
              <a:t>Click icon to add picture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dirty="0"/>
              <a:t>SDG Business Forum 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6269C-C24E-4E80-9A4B-E7E19BB59A67}" type="slidenum">
              <a:rPr lang="de-AT" smtClean="0"/>
              <a:pPr/>
              <a:t>‹Nr.›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2607327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 + Text nebeneinan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3D84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AT" dirty="0"/>
              <a:t>Präsentationstitel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206269C-C24E-4E80-9A4B-E7E19BB59A67}" type="slidenum">
              <a:rPr lang="de-AT" smtClean="0"/>
              <a:pPr/>
              <a:t>‹Nr.›</a:t>
            </a:fld>
            <a:endParaRPr lang="de-AT" dirty="0"/>
          </a:p>
        </p:txBody>
      </p:sp>
      <p:sp>
        <p:nvSpPr>
          <p:cNvPr id="5" name="Bildplatzhalter 6"/>
          <p:cNvSpPr>
            <a:spLocks noGrp="1"/>
          </p:cNvSpPr>
          <p:nvPr>
            <p:ph type="pic" sz="quarter" idx="13"/>
          </p:nvPr>
        </p:nvSpPr>
        <p:spPr>
          <a:xfrm>
            <a:off x="539750" y="2077200"/>
            <a:ext cx="3813175" cy="4064838"/>
          </a:xfrm>
        </p:spPr>
        <p:txBody>
          <a:bodyPr/>
          <a:lstStyle>
            <a:lvl1pPr>
              <a:buClr>
                <a:srgbClr val="003D84"/>
              </a:buClr>
              <a:defRPr/>
            </a:lvl1pPr>
          </a:lstStyle>
          <a:p>
            <a:r>
              <a:rPr lang="en-GB" dirty="0"/>
              <a:t>Click icon to add picture</a:t>
            </a:r>
            <a:endParaRPr lang="de-DE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4"/>
          </p:nvPr>
        </p:nvSpPr>
        <p:spPr>
          <a:xfrm>
            <a:off x="4706125" y="2077200"/>
            <a:ext cx="3812400" cy="4064838"/>
          </a:xfrm>
        </p:spPr>
        <p:txBody>
          <a:bodyPr/>
          <a:lstStyle>
            <a:lvl1pPr>
              <a:buClr>
                <a:srgbClr val="003D84"/>
              </a:buClr>
              <a:defRPr/>
            </a:lvl1pPr>
          </a:lstStyle>
          <a:p>
            <a:pPr lvl="0"/>
            <a:r>
              <a:rPr lang="en-GB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942684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Inhalte beliebig - nebeneinan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3D84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AT" dirty="0"/>
              <a:t>Präsentationstitel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206269C-C24E-4E80-9A4B-E7E19BB59A67}" type="slidenum">
              <a:rPr lang="de-AT" smtClean="0"/>
              <a:pPr/>
              <a:t>‹Nr.›</a:t>
            </a:fld>
            <a:endParaRPr lang="de-AT" dirty="0"/>
          </a:p>
        </p:txBody>
      </p:sp>
      <p:sp>
        <p:nvSpPr>
          <p:cNvPr id="8" name="Inhaltsplatzhalter 7"/>
          <p:cNvSpPr>
            <a:spLocks noGrp="1"/>
          </p:cNvSpPr>
          <p:nvPr>
            <p:ph sz="quarter" idx="15"/>
          </p:nvPr>
        </p:nvSpPr>
        <p:spPr>
          <a:xfrm>
            <a:off x="540000" y="2077200"/>
            <a:ext cx="3838575" cy="4064838"/>
          </a:xfrm>
        </p:spPr>
        <p:txBody>
          <a:bodyPr/>
          <a:lstStyle>
            <a:lvl1pPr>
              <a:buClr>
                <a:srgbClr val="003D84"/>
              </a:buClr>
              <a:defRPr/>
            </a:lvl1pPr>
            <a:lvl3pPr>
              <a:buClr>
                <a:srgbClr val="003D84"/>
              </a:buClr>
              <a:defRPr/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9" name="Inhaltsplatzhalter 7"/>
          <p:cNvSpPr>
            <a:spLocks noGrp="1"/>
          </p:cNvSpPr>
          <p:nvPr>
            <p:ph sz="quarter" idx="16"/>
          </p:nvPr>
        </p:nvSpPr>
        <p:spPr>
          <a:xfrm>
            <a:off x="4679950" y="2077200"/>
            <a:ext cx="3838575" cy="4064838"/>
          </a:xfrm>
        </p:spPr>
        <p:txBody>
          <a:bodyPr/>
          <a:lstStyle>
            <a:lvl1pPr>
              <a:buClr>
                <a:srgbClr val="003D84"/>
              </a:buClr>
              <a:defRPr/>
            </a:lvl1pPr>
            <a:lvl3pPr>
              <a:buClr>
                <a:srgbClr val="003D84"/>
              </a:buClr>
              <a:defRPr/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661924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-beliebig mit 1-zeiligem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3D84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de-DE" dirty="0"/>
          </a:p>
        </p:txBody>
      </p:sp>
      <p:sp>
        <p:nvSpPr>
          <p:cNvPr id="9" name="Inhaltsplatzhalter 8"/>
          <p:cNvSpPr>
            <a:spLocks noGrp="1"/>
          </p:cNvSpPr>
          <p:nvPr>
            <p:ph sz="quarter" idx="13"/>
          </p:nvPr>
        </p:nvSpPr>
        <p:spPr>
          <a:xfrm>
            <a:off x="539750" y="2077200"/>
            <a:ext cx="7978775" cy="4064838"/>
          </a:xfrm>
        </p:spPr>
        <p:txBody>
          <a:bodyPr/>
          <a:lstStyle>
            <a:lvl1pPr>
              <a:buClr>
                <a:srgbClr val="003D84"/>
              </a:buClr>
              <a:defRPr/>
            </a:lvl1pPr>
            <a:lvl3pPr>
              <a:buClr>
                <a:srgbClr val="003D84"/>
              </a:buClr>
              <a:defRPr/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dirty="0"/>
              <a:t>Präsentationstitel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6269C-C24E-4E80-9A4B-E7E19BB59A67}" type="slidenum">
              <a:rPr lang="de-AT" smtClean="0"/>
              <a:pPr/>
              <a:t>‹Nr.›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5504490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539999" y="1266450"/>
            <a:ext cx="5389200" cy="1117613"/>
          </a:xfrm>
        </p:spPr>
        <p:txBody>
          <a:bodyPr/>
          <a:lstStyle>
            <a:lvl1pPr>
              <a:lnSpc>
                <a:spcPts val="4000"/>
              </a:lnSpc>
              <a:defRPr sz="3000" b="0">
                <a:solidFill>
                  <a:schemeClr val="tx1"/>
                </a:solidFill>
              </a:defRPr>
            </a:lvl1pPr>
          </a:lstStyle>
          <a:p>
            <a:r>
              <a:rPr lang="de-DE" dirty="0"/>
              <a:t>Titelmasterformat durch Klicken </a:t>
            </a:r>
            <a:br>
              <a:rPr lang="de-DE" dirty="0"/>
            </a:br>
            <a:r>
              <a:rPr lang="de-DE" dirty="0"/>
              <a:t>bearbeiten</a:t>
            </a:r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0"/>
          </p:nvPr>
        </p:nvSpPr>
        <p:spPr>
          <a:xfrm>
            <a:off x="539750" y="4857750"/>
            <a:ext cx="3423600" cy="1284288"/>
          </a:xfrm>
        </p:spPr>
        <p:txBody>
          <a:bodyPr anchor="b" anchorCtr="0"/>
          <a:lstStyle>
            <a:lvl1pPr marL="0" indent="0">
              <a:lnSpc>
                <a:spcPts val="1800"/>
              </a:lnSpc>
              <a:spcAft>
                <a:spcPts val="0"/>
              </a:spcAft>
              <a:buNone/>
              <a:defRPr sz="1400"/>
            </a:lvl1pPr>
          </a:lstStyle>
          <a:p>
            <a:pPr lvl="0"/>
            <a:r>
              <a:rPr lang="en-GB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2743690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540000" y="1317625"/>
            <a:ext cx="7978525" cy="829455"/>
          </a:xfrm>
          <a:prstGeom prst="rect">
            <a:avLst/>
          </a:prstGeom>
        </p:spPr>
        <p:txBody>
          <a:bodyPr vert="horz" wrap="none" lIns="0" tIns="0" rIns="0" bIns="0" rtlCol="0" anchor="t" anchorCtr="0">
            <a:noAutofit/>
          </a:bodyPr>
          <a:lstStyle/>
          <a:p>
            <a:r>
              <a:rPr lang="de-DE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540000" y="2075867"/>
            <a:ext cx="7978525" cy="406617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de-DE"/>
              <a:t>Textmasterformat bearbeiten </a:t>
            </a:r>
            <a:br>
              <a:rPr lang="de-DE"/>
            </a:br>
            <a:r>
              <a:rPr lang="de-DE"/>
              <a:t>Erste Ebene </a:t>
            </a:r>
          </a:p>
          <a:p>
            <a:pPr lvl="1"/>
            <a:r>
              <a:rPr lang="de-DE"/>
              <a:t>Zweite Ebene – wie Ebene zuvor</a:t>
            </a:r>
          </a:p>
          <a:p>
            <a:pPr lvl="2"/>
            <a:r>
              <a:rPr lang="de-DE"/>
              <a:t>Dritte Ebene – wie Ebene zuvor</a:t>
            </a:r>
          </a:p>
        </p:txBody>
      </p:sp>
      <p:sp>
        <p:nvSpPr>
          <p:cNvPr id="9" name="Fußzeilenplatzhalter 12"/>
          <p:cNvSpPr>
            <a:spLocks noGrp="1"/>
          </p:cNvSpPr>
          <p:nvPr>
            <p:ph type="ftr" sz="quarter" idx="3"/>
          </p:nvPr>
        </p:nvSpPr>
        <p:spPr>
          <a:xfrm>
            <a:off x="540000" y="6387002"/>
            <a:ext cx="6875916" cy="2667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400">
                <a:solidFill>
                  <a:schemeClr val="tx1"/>
                </a:solidFill>
              </a:defRPr>
            </a:lvl1pPr>
          </a:lstStyle>
          <a:p>
            <a:r>
              <a:rPr lang="de-AT" dirty="0"/>
              <a:t>Präsentationstitel</a:t>
            </a:r>
          </a:p>
        </p:txBody>
      </p:sp>
      <p:sp>
        <p:nvSpPr>
          <p:cNvPr id="20" name="Foliennummernplatzhalter 13"/>
          <p:cNvSpPr>
            <a:spLocks noGrp="1"/>
          </p:cNvSpPr>
          <p:nvPr>
            <p:ph type="sldNum" sz="quarter" idx="4"/>
          </p:nvPr>
        </p:nvSpPr>
        <p:spPr>
          <a:xfrm>
            <a:off x="7558201" y="6387002"/>
            <a:ext cx="960324" cy="2667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400">
                <a:solidFill>
                  <a:schemeClr val="tx1"/>
                </a:solidFill>
              </a:defRPr>
            </a:lvl1pPr>
          </a:lstStyle>
          <a:p>
            <a:fld id="{1206269C-C24E-4E80-9A4B-E7E19BB59A67}" type="slidenum">
              <a:rPr lang="de-AT" smtClean="0"/>
              <a:pPr/>
              <a:t>‹Nr.›</a:t>
            </a:fld>
            <a:endParaRPr lang="de-AT" dirty="0"/>
          </a:p>
        </p:txBody>
      </p:sp>
      <p:sp>
        <p:nvSpPr>
          <p:cNvPr id="10" name="Textfeld 9"/>
          <p:cNvSpPr txBox="1"/>
          <p:nvPr userDrawn="1"/>
        </p:nvSpPr>
        <p:spPr>
          <a:xfrm>
            <a:off x="6651752" y="230400"/>
            <a:ext cx="2200274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de-AT" sz="1200" dirty="0">
                <a:solidFill>
                  <a:srgbClr val="003D84"/>
                </a:solidFill>
              </a:rPr>
              <a:t>bmaw.gv.at</a:t>
            </a:r>
          </a:p>
        </p:txBody>
      </p:sp>
      <p:pic>
        <p:nvPicPr>
          <p:cNvPr id="11" name="Grafik 10"/>
          <p:cNvPicPr>
            <a:picLocks noChangeAspect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615" y="121653"/>
            <a:ext cx="2388973" cy="586826"/>
          </a:xfrm>
          <a:prstGeom prst="rect">
            <a:avLst/>
          </a:prstGeom>
        </p:spPr>
      </p:pic>
      <p:pic>
        <p:nvPicPr>
          <p:cNvPr id="8" name="Grafik 7">
            <a:extLst>
              <a:ext uri="{FF2B5EF4-FFF2-40B4-BE49-F238E27FC236}">
                <a16:creationId xmlns:a16="http://schemas.microsoft.com/office/drawing/2014/main" id="{89772A2F-E0CB-E747-956D-A07832E661A3}"/>
              </a:ext>
            </a:extLst>
          </p:cNvPr>
          <p:cNvPicPr>
            <a:picLocks noChangeAspect="1"/>
          </p:cNvPicPr>
          <p:nvPr userDrawn="1"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6042" y="143360"/>
            <a:ext cx="726440" cy="5003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33824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4" r:id="rId1"/>
    <p:sldLayoutId id="2147483715" r:id="rId2"/>
    <p:sldLayoutId id="2147483717" r:id="rId3"/>
    <p:sldLayoutId id="2147483721" r:id="rId4"/>
    <p:sldLayoutId id="2147483722" r:id="rId5"/>
    <p:sldLayoutId id="2147483718" r:id="rId6"/>
    <p:sldLayoutId id="2147483720" r:id="rId7"/>
  </p:sldLayoutIdLst>
  <p:hf hdr="0" dt="0"/>
  <p:txStyles>
    <p:titleStyle>
      <a:lvl1pPr algn="l" defTabSz="914400" rtl="0" eaLnBrk="1" latinLnBrk="0" hangingPunct="1">
        <a:lnSpc>
          <a:spcPts val="3000"/>
        </a:lnSpc>
        <a:spcBef>
          <a:spcPct val="0"/>
        </a:spcBef>
        <a:buNone/>
        <a:defRPr sz="2400" b="1" kern="1200">
          <a:solidFill>
            <a:srgbClr val="003D84"/>
          </a:solidFill>
          <a:latin typeface="+mj-lt"/>
          <a:ea typeface="+mj-ea"/>
          <a:cs typeface="+mj-cs"/>
        </a:defRPr>
      </a:lvl1pPr>
    </p:titleStyle>
    <p:bodyStyle>
      <a:lvl1pPr marL="252000" marR="0" indent="-252000" algn="l" defTabSz="914400" rtl="0" eaLnBrk="1" fontAlgn="auto" latinLnBrk="0" hangingPunct="1">
        <a:lnSpc>
          <a:spcPts val="2400"/>
        </a:lnSpc>
        <a:spcBef>
          <a:spcPts val="0"/>
        </a:spcBef>
        <a:spcAft>
          <a:spcPts val="1425"/>
        </a:spcAft>
        <a:buClr>
          <a:srgbClr val="003D84"/>
        </a:buClr>
        <a:buSzTx/>
        <a:buFont typeface="Arial" panose="020B0604020202020204" pitchFamily="34" charset="0"/>
        <a:buChar char="•"/>
        <a:tabLst/>
        <a:defRPr sz="1800" kern="1200">
          <a:solidFill>
            <a:schemeClr val="bg1">
              <a:lumMod val="10000"/>
            </a:schemeClr>
          </a:solidFill>
          <a:latin typeface="+mn-lt"/>
          <a:ea typeface="+mn-ea"/>
          <a:cs typeface="+mn-cs"/>
        </a:defRPr>
      </a:lvl1pPr>
      <a:lvl2pPr marL="504000" marR="0" indent="-252000" algn="l" defTabSz="914400" rtl="0" eaLnBrk="1" fontAlgn="auto" latinLnBrk="0" hangingPunct="1">
        <a:lnSpc>
          <a:spcPts val="2400"/>
        </a:lnSpc>
        <a:spcBef>
          <a:spcPts val="0"/>
        </a:spcBef>
        <a:spcAft>
          <a:spcPts val="1425"/>
        </a:spcAft>
        <a:buClrTx/>
        <a:buSzTx/>
        <a:buFont typeface="Corbel" panose="020B0503020204020204" pitchFamily="34" charset="0"/>
        <a:buChar char="−"/>
        <a:tabLst/>
        <a:defRPr sz="1800" kern="1200">
          <a:solidFill>
            <a:schemeClr val="bg1">
              <a:lumMod val="10000"/>
            </a:schemeClr>
          </a:solidFill>
          <a:latin typeface="+mn-lt"/>
          <a:ea typeface="+mn-ea"/>
          <a:cs typeface="+mn-cs"/>
        </a:defRPr>
      </a:lvl2pPr>
      <a:lvl3pPr marL="756000" indent="-252000" algn="l" defTabSz="914400" rtl="0" eaLnBrk="1" latinLnBrk="0" hangingPunct="1">
        <a:lnSpc>
          <a:spcPts val="2400"/>
        </a:lnSpc>
        <a:spcBef>
          <a:spcPts val="0"/>
        </a:spcBef>
        <a:spcAft>
          <a:spcPts val="1425"/>
        </a:spcAft>
        <a:buClr>
          <a:srgbClr val="003D84"/>
        </a:buClr>
        <a:buFont typeface="Arial" pitchFamily="34" charset="0"/>
        <a:buChar char="•"/>
        <a:defRPr sz="1800" kern="1200">
          <a:solidFill>
            <a:schemeClr val="bg1">
              <a:lumMod val="1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600"/>
        </a:spcBef>
        <a:buClr>
          <a:schemeClr val="tx2"/>
        </a:buClr>
        <a:buFont typeface="Arial" pitchFamily="34" charset="0"/>
        <a:buChar char="–"/>
        <a:defRPr sz="1800" kern="1200">
          <a:solidFill>
            <a:schemeClr val="bg1">
              <a:lumMod val="1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400"/>
        </a:spcBef>
        <a:buClr>
          <a:schemeClr val="tx2"/>
        </a:buClr>
        <a:buFont typeface="Arial" pitchFamily="34" charset="0"/>
        <a:buChar char="»"/>
        <a:defRPr sz="1800" kern="1200">
          <a:solidFill>
            <a:schemeClr val="bg1">
              <a:lumMod val="1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Grafik 10" descr="Logo: SDG Business Forum&#10;Österreichs Wirtschaft und die globalen Ziele für nachhaltige Entwicklung. Eine Initiative des BMAW.">
            <a:extLst>
              <a:ext uri="{FF2B5EF4-FFF2-40B4-BE49-F238E27FC236}">
                <a16:creationId xmlns:a16="http://schemas.microsoft.com/office/drawing/2014/main" id="{428FC41F-3AAC-3E47-B1CE-8D3DA2E3A7A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82561" y="2094192"/>
            <a:ext cx="4934813" cy="4145243"/>
          </a:xfrm>
          <a:prstGeom prst="rect">
            <a:avLst/>
          </a:prstGeom>
        </p:spPr>
      </p:pic>
      <p:sp>
        <p:nvSpPr>
          <p:cNvPr id="4" name="Titel 6"/>
          <p:cNvSpPr>
            <a:spLocks noGrp="1"/>
          </p:cNvSpPr>
          <p:nvPr>
            <p:ph type="ctrTitle"/>
          </p:nvPr>
        </p:nvSpPr>
        <p:spPr>
          <a:xfrm>
            <a:off x="360705" y="1134586"/>
            <a:ext cx="7978526" cy="629410"/>
          </a:xfrm>
        </p:spPr>
        <p:txBody>
          <a:bodyPr anchor="t" anchorCtr="0"/>
          <a:lstStyle/>
          <a:p>
            <a:r>
              <a:rPr lang="de-AT" dirty="0"/>
              <a:t>SDG Business </a:t>
            </a:r>
            <a:r>
              <a:rPr lang="de-AT" dirty="0" smtClean="0"/>
              <a:t>Forum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275315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664B9C0-8700-D393-DA67-CDB54DB9C5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6269C-C24E-4E80-9A4B-E7E19BB59A67}" type="slidenum">
              <a:rPr lang="de-AT" smtClean="0"/>
              <a:pPr/>
              <a:t>10</a:t>
            </a:fld>
            <a:endParaRPr lang="de-AT"/>
          </a:p>
        </p:txBody>
      </p:sp>
      <p:sp>
        <p:nvSpPr>
          <p:cNvPr id="6" name="Footer Placeholder 3">
            <a:extLst>
              <a:ext uri="{FF2B5EF4-FFF2-40B4-BE49-F238E27FC236}">
                <a16:creationId xmlns:a16="http://schemas.microsoft.com/office/drawing/2014/main" id="{7E489049-6D64-2DFD-B738-079A4B9C90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40000" y="6387002"/>
            <a:ext cx="6875916" cy="266700"/>
          </a:xfrm>
        </p:spPr>
        <p:txBody>
          <a:bodyPr/>
          <a:lstStyle/>
          <a:p>
            <a:r>
              <a:rPr lang="de-AT"/>
              <a:t>SDG Business Forum </a:t>
            </a:r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F2053073-C27F-6E61-FB01-BE8E510DA41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39750" y="2077200"/>
            <a:ext cx="7978775" cy="3922713"/>
          </a:xfrm>
        </p:spPr>
        <p:txBody>
          <a:bodyPr/>
          <a:lstStyle/>
          <a:p>
            <a:pPr marL="0" indent="0">
              <a:lnSpc>
                <a:spcPct val="100000"/>
              </a:lnSpc>
              <a:spcAft>
                <a:spcPts val="700"/>
              </a:spcAft>
              <a:buNone/>
            </a:pPr>
            <a:r>
              <a:rPr lang="en-AT" u="sng" dirty="0" smtClean="0"/>
              <a:t>25</a:t>
            </a:r>
            <a:r>
              <a:rPr lang="en-AT" u="sng" dirty="0"/>
              <a:t>. &amp; 26. Jänner</a:t>
            </a:r>
            <a:r>
              <a:rPr lang="en-AT" dirty="0"/>
              <a:t>: Kick-Off – 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Stakeholder-Vernetzungstreffen </a:t>
            </a:r>
            <a:endParaRPr lang="en-AT" dirty="0"/>
          </a:p>
          <a:p>
            <a:pPr marL="0" indent="0">
              <a:lnSpc>
                <a:spcPct val="100000"/>
              </a:lnSpc>
              <a:spcAft>
                <a:spcPts val="700"/>
              </a:spcAft>
              <a:buNone/>
            </a:pPr>
            <a:r>
              <a:rPr lang="en-AT" u="sng" dirty="0"/>
              <a:t>Februar &amp; März</a:t>
            </a:r>
            <a:r>
              <a:rPr lang="en-AT" dirty="0"/>
              <a:t>: je ein Unternehmens-Roundtable</a:t>
            </a:r>
          </a:p>
          <a:p>
            <a:pPr marL="0" indent="0">
              <a:lnSpc>
                <a:spcPct val="100000"/>
              </a:lnSpc>
              <a:spcAft>
                <a:spcPts val="700"/>
              </a:spcAft>
              <a:buNone/>
            </a:pPr>
            <a:r>
              <a:rPr lang="en-AT" u="sng" dirty="0"/>
              <a:t>April</a:t>
            </a:r>
            <a:r>
              <a:rPr lang="en-AT" dirty="0"/>
              <a:t>: Abgabe der </a:t>
            </a:r>
            <a:r>
              <a:rPr lang="de-DE" sz="1800" dirty="0">
                <a:effectLst/>
                <a:latin typeface="Calibri" panose="020F0502020204030204" pitchFamily="34" charset="0"/>
                <a:ea typeface="Arial" panose="020B0604020202020204" pitchFamily="34" charset="0"/>
                <a:cs typeface="Calibri" panose="020F0502020204030204" pitchFamily="34" charset="0"/>
              </a:rPr>
              <a:t>Briefing-Unterlage </a:t>
            </a:r>
            <a:r>
              <a:rPr lang="de-DE" dirty="0">
                <a:latin typeface="Calibri" panose="020F0502020204030204" pitchFamily="34" charset="0"/>
                <a:ea typeface="Arial" panose="020B0604020202020204" pitchFamily="34" charset="0"/>
                <a:cs typeface="Calibri" panose="020F0502020204030204" pitchFamily="34" charset="0"/>
              </a:rPr>
              <a:t>mit</a:t>
            </a:r>
            <a:r>
              <a:rPr lang="de-DE" sz="1800" dirty="0">
                <a:effectLst/>
                <a:latin typeface="Calibri" panose="020F0502020204030204" pitchFamily="34" charset="0"/>
                <a:ea typeface="Arial" panose="020B0604020202020204" pitchFamily="34" charset="0"/>
                <a:cs typeface="Calibri" panose="020F0502020204030204" pitchFamily="34" charset="0"/>
              </a:rPr>
              <a:t> thematischem </a:t>
            </a:r>
            <a:r>
              <a:rPr lang="de-DE" dirty="0">
                <a:latin typeface="Calibri" panose="020F0502020204030204" pitchFamily="34" charset="0"/>
                <a:ea typeface="Arial" panose="020B0604020202020204" pitchFamily="34" charset="0"/>
                <a:cs typeface="Calibri" panose="020F0502020204030204" pitchFamily="34" charset="0"/>
              </a:rPr>
              <a:t>Überblick</a:t>
            </a:r>
          </a:p>
          <a:p>
            <a:pPr marL="0" indent="0">
              <a:lnSpc>
                <a:spcPct val="100000"/>
              </a:lnSpc>
              <a:spcAft>
                <a:spcPts val="700"/>
              </a:spcAft>
              <a:buNone/>
            </a:pPr>
            <a:r>
              <a:rPr lang="de-DE" u="sng" dirty="0">
                <a:latin typeface="Calibri" panose="020F0502020204030204" pitchFamily="34" charset="0"/>
                <a:cs typeface="Calibri" panose="020F0502020204030204" pitchFamily="34" charset="0"/>
              </a:rPr>
              <a:t>September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: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Midterm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 1 – Stakeholder-Vernetzungstreffen </a:t>
            </a:r>
            <a:r>
              <a:rPr lang="en-AT" dirty="0"/>
              <a:t> </a:t>
            </a:r>
          </a:p>
          <a:p>
            <a:pPr marL="0" indent="0">
              <a:lnSpc>
                <a:spcPct val="100000"/>
              </a:lnSpc>
              <a:spcAft>
                <a:spcPts val="700"/>
              </a:spcAft>
              <a:buNone/>
            </a:pPr>
            <a:r>
              <a:rPr lang="en-AT" u="sng" dirty="0"/>
              <a:t> Q3 / Q4</a:t>
            </a:r>
            <a:r>
              <a:rPr lang="en-AT" dirty="0"/>
              <a:t>: SDG Business Forum in Linz</a:t>
            </a:r>
          </a:p>
          <a:p>
            <a:pPr marL="0" indent="0">
              <a:lnSpc>
                <a:spcPct val="100000"/>
              </a:lnSpc>
              <a:spcAft>
                <a:spcPts val="700"/>
              </a:spcAft>
              <a:buNone/>
            </a:pPr>
            <a:endParaRPr lang="en-AT" dirty="0"/>
          </a:p>
          <a:p>
            <a:pPr marL="0" indent="0">
              <a:lnSpc>
                <a:spcPct val="100000"/>
              </a:lnSpc>
              <a:spcAft>
                <a:spcPts val="700"/>
              </a:spcAft>
              <a:buNone/>
            </a:pPr>
            <a:endParaRPr lang="en-AT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8EFF4A6-60BA-3412-7C74-2C838D9584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T" dirty="0" smtClean="0"/>
              <a:t>Roadmap</a:t>
            </a:r>
            <a:r>
              <a:rPr lang="de-AT" dirty="0" smtClean="0"/>
              <a:t> </a:t>
            </a:r>
            <a:r>
              <a:rPr lang="de-AT" dirty="0" smtClean="0"/>
              <a:t>2023</a:t>
            </a:r>
            <a:endParaRPr lang="en-AT" dirty="0"/>
          </a:p>
        </p:txBody>
      </p:sp>
    </p:spTree>
    <p:extLst>
      <p:ext uri="{BB962C8B-B14F-4D97-AF65-F5344CB8AC3E}">
        <p14:creationId xmlns:p14="http://schemas.microsoft.com/office/powerpoint/2010/main" val="109418184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664B9C0-8700-D393-DA67-CDB54DB9C5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6269C-C24E-4E80-9A4B-E7E19BB59A67}" type="slidenum">
              <a:rPr lang="de-AT" smtClean="0"/>
              <a:pPr/>
              <a:t>11</a:t>
            </a:fld>
            <a:endParaRPr lang="de-AT"/>
          </a:p>
        </p:txBody>
      </p:sp>
      <p:sp>
        <p:nvSpPr>
          <p:cNvPr id="6" name="Footer Placeholder 3">
            <a:extLst>
              <a:ext uri="{FF2B5EF4-FFF2-40B4-BE49-F238E27FC236}">
                <a16:creationId xmlns:a16="http://schemas.microsoft.com/office/drawing/2014/main" id="{7E489049-6D64-2DFD-B738-079A4B9C90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40000" y="6387002"/>
            <a:ext cx="6875916" cy="266700"/>
          </a:xfrm>
        </p:spPr>
        <p:txBody>
          <a:bodyPr/>
          <a:lstStyle/>
          <a:p>
            <a:r>
              <a:rPr lang="de-AT"/>
              <a:t>SDG Business Forum </a:t>
            </a:r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F2053073-C27F-6E61-FB01-BE8E510DA41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39750" y="2077200"/>
            <a:ext cx="7978775" cy="3922713"/>
          </a:xfrm>
        </p:spPr>
        <p:txBody>
          <a:bodyPr/>
          <a:lstStyle/>
          <a:p>
            <a:pPr marL="0" indent="0">
              <a:lnSpc>
                <a:spcPct val="100000"/>
              </a:lnSpc>
              <a:spcAft>
                <a:spcPts val="700"/>
              </a:spcAft>
              <a:buNone/>
            </a:pPr>
            <a:r>
              <a:rPr lang="en-AT" u="sng" dirty="0" smtClean="0"/>
              <a:t>Jänner</a:t>
            </a:r>
            <a:r>
              <a:rPr lang="en-AT" dirty="0"/>
              <a:t>: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Midterm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 2 – Stakeholder-Vernetzungstreffen </a:t>
            </a:r>
          </a:p>
          <a:p>
            <a:pPr marL="0" indent="0">
              <a:lnSpc>
                <a:spcPct val="100000"/>
              </a:lnSpc>
              <a:spcAft>
                <a:spcPts val="700"/>
              </a:spcAft>
              <a:buNone/>
            </a:pPr>
            <a:r>
              <a:rPr lang="de-DE" u="sng" dirty="0" err="1">
                <a:latin typeface="Calibri" panose="020F0502020204030204" pitchFamily="34" charset="0"/>
                <a:cs typeface="Calibri" panose="020F0502020204030204" pitchFamily="34" charset="0"/>
              </a:rPr>
              <a:t>Vorr</a:t>
            </a:r>
            <a:r>
              <a:rPr lang="de-DE" u="sng" dirty="0">
                <a:latin typeface="Calibri" panose="020F0502020204030204" pitchFamily="34" charset="0"/>
                <a:cs typeface="Calibri" panose="020F0502020204030204" pitchFamily="34" charset="0"/>
              </a:rPr>
              <a:t>. Frühjahr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: SDG Business Forum beim Exporttag in Graz</a:t>
            </a:r>
          </a:p>
          <a:p>
            <a:pPr marL="0" indent="0">
              <a:lnSpc>
                <a:spcPct val="100000"/>
              </a:lnSpc>
              <a:spcAft>
                <a:spcPts val="700"/>
              </a:spcAft>
              <a:buNone/>
            </a:pPr>
            <a:r>
              <a:rPr lang="en-AT" u="sng" dirty="0"/>
              <a:t>Juni</a:t>
            </a:r>
            <a:r>
              <a:rPr lang="en-AT" dirty="0"/>
              <a:t>: SDG Business Forum im BMAW</a:t>
            </a:r>
          </a:p>
          <a:p>
            <a:pPr marL="0" indent="0">
              <a:lnSpc>
                <a:spcPct val="100000"/>
              </a:lnSpc>
              <a:spcAft>
                <a:spcPts val="700"/>
              </a:spcAft>
              <a:buNone/>
            </a:pPr>
            <a:r>
              <a:rPr lang="en-AT" u="sng" dirty="0"/>
              <a:t>September</a:t>
            </a:r>
            <a:r>
              <a:rPr lang="en-AT" dirty="0"/>
              <a:t>: Follow-up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 – Stakeholder-Vernetzungstreffen </a:t>
            </a:r>
          </a:p>
          <a:p>
            <a:pPr marL="0" indent="0">
              <a:lnSpc>
                <a:spcPct val="100000"/>
              </a:lnSpc>
              <a:spcAft>
                <a:spcPts val="700"/>
              </a:spcAft>
              <a:buNone/>
            </a:pPr>
            <a:r>
              <a:rPr lang="de-DE" u="sng" dirty="0">
                <a:latin typeface="Calibri" panose="020F0502020204030204" pitchFamily="34" charset="0"/>
                <a:cs typeface="Calibri" panose="020F0502020204030204" pitchFamily="34" charset="0"/>
              </a:rPr>
              <a:t>Oktober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: Follow-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up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 – Unternehmens-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Roundtable</a:t>
            </a:r>
            <a:endParaRPr lang="de-DE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lnSpc>
                <a:spcPct val="100000"/>
              </a:lnSpc>
              <a:spcAft>
                <a:spcPts val="700"/>
              </a:spcAft>
              <a:buNone/>
            </a:pPr>
            <a:r>
              <a:rPr lang="de-DE" u="sng" dirty="0">
                <a:latin typeface="Calibri" panose="020F0502020204030204" pitchFamily="34" charset="0"/>
                <a:cs typeface="Calibri" panose="020F0502020204030204" pitchFamily="34" charset="0"/>
              </a:rPr>
              <a:t>November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: Dokument mit Handlungsempfehlungen</a:t>
            </a:r>
            <a:endParaRPr lang="en-AT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8EFF4A6-60BA-3412-7C74-2C838D9584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T" dirty="0" smtClean="0"/>
              <a:t>Roadmap</a:t>
            </a:r>
            <a:r>
              <a:rPr lang="de-AT" dirty="0" smtClean="0"/>
              <a:t> </a:t>
            </a:r>
            <a:r>
              <a:rPr lang="de-AT" dirty="0" smtClean="0"/>
              <a:t>2024</a:t>
            </a:r>
            <a:endParaRPr lang="en-AT" dirty="0"/>
          </a:p>
        </p:txBody>
      </p:sp>
    </p:spTree>
    <p:extLst>
      <p:ext uri="{BB962C8B-B14F-4D97-AF65-F5344CB8AC3E}">
        <p14:creationId xmlns:p14="http://schemas.microsoft.com/office/powerpoint/2010/main" val="59537376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664B9C0-8700-D393-DA67-CDB54DB9C5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6269C-C24E-4E80-9A4B-E7E19BB59A67}" type="slidenum">
              <a:rPr lang="de-AT" smtClean="0"/>
              <a:pPr/>
              <a:t>12</a:t>
            </a:fld>
            <a:endParaRPr lang="de-AT" dirty="0"/>
          </a:p>
        </p:txBody>
      </p:sp>
      <p:sp>
        <p:nvSpPr>
          <p:cNvPr id="6" name="Footer Placeholder 3">
            <a:extLst>
              <a:ext uri="{FF2B5EF4-FFF2-40B4-BE49-F238E27FC236}">
                <a16:creationId xmlns:a16="http://schemas.microsoft.com/office/drawing/2014/main" id="{7E489049-6D64-2DFD-B738-079A4B9C90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40000" y="6387002"/>
            <a:ext cx="6875916" cy="266700"/>
          </a:xfrm>
        </p:spPr>
        <p:txBody>
          <a:bodyPr/>
          <a:lstStyle/>
          <a:p>
            <a:r>
              <a:rPr lang="de-AT" dirty="0"/>
              <a:t>SDG Business Forum 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0F5FDE8-4A28-E449-F48D-223B37B1873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>
              <a:lnSpc>
                <a:spcPct val="100000"/>
              </a:lnSpc>
              <a:spcAft>
                <a:spcPts val="700"/>
              </a:spcAft>
            </a:pPr>
            <a:r>
              <a:rPr lang="en-AT" b="1" dirty="0"/>
              <a:t>Bewusstseinsbildung und Sensibilisierung </a:t>
            </a:r>
            <a:r>
              <a:rPr lang="en-AT" dirty="0"/>
              <a:t>für </a:t>
            </a:r>
            <a:r>
              <a:rPr lang="de-DE"/>
              <a:t>die Bedeutung</a:t>
            </a:r>
            <a:r>
              <a:rPr lang="en-AT"/>
              <a:t> </a:t>
            </a:r>
            <a:r>
              <a:rPr lang="en-AT" dirty="0"/>
              <a:t>lokaler Fachkräfte</a:t>
            </a:r>
            <a:endParaRPr lang="en-AT"/>
          </a:p>
          <a:p>
            <a:pPr>
              <a:lnSpc>
                <a:spcPct val="100000"/>
              </a:lnSpc>
              <a:spcAft>
                <a:spcPts val="700"/>
              </a:spcAft>
            </a:pPr>
            <a:r>
              <a:rPr lang="de-AT" b="1" dirty="0"/>
              <a:t>Wissens- und Kompetenztransfer </a:t>
            </a:r>
            <a:r>
              <a:rPr lang="en-AT" b="1" dirty="0"/>
              <a:t>österreichischer Unternehmen</a:t>
            </a:r>
            <a:r>
              <a:rPr lang="en-AT" dirty="0"/>
              <a:t> (</a:t>
            </a:r>
            <a:r>
              <a:rPr lang="en-GB" dirty="0"/>
              <a:t>Human Capital Transfer</a:t>
            </a:r>
            <a:r>
              <a:rPr lang="en-AT" dirty="0"/>
              <a:t>) um Berufsbildung in Entwicklungs- und Schwellenländern voranzutreiben</a:t>
            </a:r>
            <a:endParaRPr lang="en-AT"/>
          </a:p>
          <a:p>
            <a:pPr>
              <a:lnSpc>
                <a:spcPct val="100000"/>
              </a:lnSpc>
              <a:spcAft>
                <a:spcPts val="700"/>
              </a:spcAft>
            </a:pPr>
            <a:r>
              <a:rPr lang="en-AT" b="1" dirty="0"/>
              <a:t>Rolle von Netzwerken und Kooperationen </a:t>
            </a:r>
            <a:r>
              <a:rPr lang="en-AT" dirty="0"/>
              <a:t>für lokalen und sektoralen Austausch </a:t>
            </a:r>
            <a:endParaRPr lang="en-AT"/>
          </a:p>
          <a:p>
            <a:pPr>
              <a:lnSpc>
                <a:spcPct val="100000"/>
              </a:lnSpc>
              <a:spcAft>
                <a:spcPts val="700"/>
              </a:spcAft>
            </a:pPr>
            <a:r>
              <a:rPr lang="en-AT" b="1" dirty="0"/>
              <a:t>Systemische Interventionen </a:t>
            </a:r>
            <a:r>
              <a:rPr lang="en-AT" dirty="0"/>
              <a:t>für kontextabhängige und inklusive Ausbildung</a:t>
            </a:r>
            <a:endParaRPr lang="en-AT"/>
          </a:p>
          <a:p>
            <a:pPr>
              <a:lnSpc>
                <a:spcPct val="100000"/>
              </a:lnSpc>
              <a:spcAft>
                <a:spcPts val="700"/>
              </a:spcAft>
            </a:pPr>
            <a:r>
              <a:rPr lang="en-AT" b="1" dirty="0"/>
              <a:t>Praktische Implementierung </a:t>
            </a:r>
            <a:r>
              <a:rPr lang="en-AT" dirty="0"/>
              <a:t>von Berufsbildungs- und Beschäftigungsvorhaben</a:t>
            </a:r>
            <a:endParaRPr lang="en-AT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8EFF4A6-60BA-3412-7C74-2C838D9584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T" dirty="0"/>
              <a:t>5 Themenschwerpunkte</a:t>
            </a:r>
          </a:p>
        </p:txBody>
      </p:sp>
    </p:spTree>
    <p:extLst>
      <p:ext uri="{BB962C8B-B14F-4D97-AF65-F5344CB8AC3E}">
        <p14:creationId xmlns:p14="http://schemas.microsoft.com/office/powerpoint/2010/main" val="208102906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6A25228-2C2E-9FDB-EE16-3C84BEF683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6269C-C24E-4E80-9A4B-E7E19BB59A67}" type="slidenum">
              <a:rPr lang="de-AT" smtClean="0"/>
              <a:pPr/>
              <a:t>13</a:t>
            </a:fld>
            <a:endParaRPr lang="de-AT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8046530-3B8E-F5DE-A8E6-C072D2D90B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SDG Business Forum </a:t>
            </a:r>
            <a:endParaRPr lang="de-AT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92F2B7B-4E21-801B-10E6-89CC25FBF1E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>
              <a:lnSpc>
                <a:spcPct val="100000"/>
              </a:lnSpc>
              <a:spcAft>
                <a:spcPts val="700"/>
              </a:spcAft>
            </a:pPr>
            <a:r>
              <a:rPr lang="en-AT" dirty="0"/>
              <a:t>Vorstellung / Hintergrund</a:t>
            </a:r>
            <a:endParaRPr lang="en-AT"/>
          </a:p>
          <a:p>
            <a:pPr>
              <a:lnSpc>
                <a:spcPct val="100000"/>
              </a:lnSpc>
              <a:spcAft>
                <a:spcPts val="700"/>
              </a:spcAft>
            </a:pPr>
            <a:r>
              <a:rPr lang="en-AT" dirty="0"/>
              <a:t>Eigene Projekte / Vorhaben / Erfahrungen zum Thema lokale Berufs-, Aus- und Weiterbildung von Fachkräften (in Entwicklungs- und Schwellenländern)</a:t>
            </a:r>
            <a:endParaRPr lang="en-AT"/>
          </a:p>
          <a:p>
            <a:pPr>
              <a:lnSpc>
                <a:spcPct val="100000"/>
              </a:lnSpc>
              <a:spcAft>
                <a:spcPts val="700"/>
              </a:spcAft>
            </a:pPr>
            <a:endParaRPr lang="en-AT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C2639E1-E66B-ED94-916E-8567EC4983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T" dirty="0"/>
              <a:t>Tour de Table</a:t>
            </a:r>
          </a:p>
        </p:txBody>
      </p:sp>
    </p:spTree>
    <p:extLst>
      <p:ext uri="{BB962C8B-B14F-4D97-AF65-F5344CB8AC3E}">
        <p14:creationId xmlns:p14="http://schemas.microsoft.com/office/powerpoint/2010/main" val="325961956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6A25228-2C2E-9FDB-EE16-3C84BEF683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6269C-C24E-4E80-9A4B-E7E19BB59A67}" type="slidenum">
              <a:rPr lang="de-AT" smtClean="0"/>
              <a:pPr/>
              <a:t>14</a:t>
            </a:fld>
            <a:endParaRPr lang="de-AT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8046530-3B8E-F5DE-A8E6-C072D2D90B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SDG Business Forum </a:t>
            </a:r>
            <a:endParaRPr lang="de-AT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C2639E1-E66B-ED94-916E-8567EC4983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T" dirty="0"/>
              <a:t>Vielen Dank für Ihre Teilnahme!</a:t>
            </a:r>
          </a:p>
        </p:txBody>
      </p:sp>
    </p:spTree>
    <p:extLst>
      <p:ext uri="{BB962C8B-B14F-4D97-AF65-F5344CB8AC3E}">
        <p14:creationId xmlns:p14="http://schemas.microsoft.com/office/powerpoint/2010/main" val="23431288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platzhalter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de-DE" dirty="0"/>
              <a:t>Irene Janisch</a:t>
            </a:r>
          </a:p>
          <a:p>
            <a:r>
              <a:rPr lang="de-DE" dirty="0"/>
              <a:t>BMAW V/A/6 </a:t>
            </a:r>
          </a:p>
        </p:txBody>
      </p:sp>
      <p:sp>
        <p:nvSpPr>
          <p:cNvPr id="8" name="Untertitel 7"/>
          <p:cNvSpPr>
            <a:spLocks noGrp="1"/>
          </p:cNvSpPr>
          <p:nvPr>
            <p:ph type="subTitle" idx="1"/>
          </p:nvPr>
        </p:nvSpPr>
        <p:spPr>
          <a:xfrm>
            <a:off x="539998" y="1899410"/>
            <a:ext cx="8386287" cy="1853851"/>
          </a:xfrm>
        </p:spPr>
        <p:txBody>
          <a:bodyPr/>
          <a:lstStyle/>
          <a:p>
            <a:r>
              <a:rPr lang="de-AT" dirty="0"/>
              <a:t>Lokale Fachkräfte als Schlüsselfaktor </a:t>
            </a:r>
            <a:br>
              <a:rPr lang="de-AT" dirty="0"/>
            </a:br>
            <a:r>
              <a:rPr lang="de-AT" dirty="0"/>
              <a:t>für SDG-Märkte</a:t>
            </a:r>
          </a:p>
          <a:p>
            <a:endParaRPr lang="de-AT" dirty="0"/>
          </a:p>
        </p:txBody>
      </p:sp>
      <p:sp>
        <p:nvSpPr>
          <p:cNvPr id="7" name="Titel 6"/>
          <p:cNvSpPr>
            <a:spLocks noGrp="1"/>
          </p:cNvSpPr>
          <p:nvPr>
            <p:ph type="ctrTitle"/>
          </p:nvPr>
        </p:nvSpPr>
        <p:spPr>
          <a:xfrm>
            <a:off x="539999" y="1270001"/>
            <a:ext cx="7978526" cy="629410"/>
          </a:xfrm>
        </p:spPr>
        <p:txBody>
          <a:bodyPr anchor="t" anchorCtr="0"/>
          <a:lstStyle/>
          <a:p>
            <a:r>
              <a:rPr lang="de-AT" dirty="0"/>
              <a:t>SDG Business Forum 2022-24</a:t>
            </a:r>
            <a:endParaRPr lang="de-DE" dirty="0"/>
          </a:p>
        </p:txBody>
      </p:sp>
      <p:pic>
        <p:nvPicPr>
          <p:cNvPr id="5" name="Grafik 4" descr="Logo SDG Business Forum">
            <a:extLst>
              <a:ext uri="{FF2B5EF4-FFF2-40B4-BE49-F238E27FC236}">
                <a16:creationId xmlns:a16="http://schemas.microsoft.com/office/drawing/2014/main" id="{E910DABF-E6BB-0B40-BB90-5DA1C432EAE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6042" y="143360"/>
            <a:ext cx="726440" cy="5003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03539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6269C-C24E-4E80-9A4B-E7E19BB59A67}" type="slidenum">
              <a:rPr lang="de-AT" smtClean="0"/>
              <a:pPr/>
              <a:t>3</a:t>
            </a:fld>
            <a:endParaRPr lang="de-AT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3F32442-7690-9420-02E9-6E38147616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40000" y="6387002"/>
            <a:ext cx="6875916" cy="266700"/>
          </a:xfrm>
        </p:spPr>
        <p:txBody>
          <a:bodyPr/>
          <a:lstStyle/>
          <a:p>
            <a:r>
              <a:rPr lang="de-AT" dirty="0"/>
              <a:t>SDG Business Forum 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>
              <a:lnSpc>
                <a:spcPct val="100000"/>
              </a:lnSpc>
              <a:spcAft>
                <a:spcPts val="700"/>
              </a:spcAft>
            </a:pPr>
            <a:r>
              <a:rPr lang="de-DE"/>
              <a:t>Begrüßung Mag. Irene Janisch, </a:t>
            </a:r>
            <a:br>
              <a:rPr lang="de-DE"/>
            </a:br>
            <a:r>
              <a:rPr lang="de-DE"/>
              <a:t>Abt. V/A/6 OECD, Nachhaltigkeit, BMAW</a:t>
            </a:r>
          </a:p>
          <a:p>
            <a:pPr>
              <a:lnSpc>
                <a:spcPct val="100000"/>
              </a:lnSpc>
              <a:spcAft>
                <a:spcPts val="700"/>
              </a:spcAft>
            </a:pPr>
            <a:r>
              <a:rPr lang="de-DE"/>
              <a:t>Hintergrund SDG Business Forum</a:t>
            </a:r>
          </a:p>
          <a:p>
            <a:pPr>
              <a:lnSpc>
                <a:spcPct val="100000"/>
              </a:lnSpc>
              <a:spcAft>
                <a:spcPts val="700"/>
              </a:spcAft>
            </a:pPr>
            <a:r>
              <a:rPr lang="de-DE"/>
              <a:t>Aktivitäten SDG Business Forum 2023-24</a:t>
            </a:r>
          </a:p>
          <a:p>
            <a:pPr>
              <a:lnSpc>
                <a:spcPct val="100000"/>
              </a:lnSpc>
              <a:spcAft>
                <a:spcPts val="700"/>
              </a:spcAft>
            </a:pPr>
            <a:r>
              <a:rPr lang="de-DE"/>
              <a:t>Tour de Table</a:t>
            </a:r>
          </a:p>
          <a:p>
            <a:pPr>
              <a:lnSpc>
                <a:spcPct val="100000"/>
              </a:lnSpc>
              <a:spcAft>
                <a:spcPts val="700"/>
              </a:spcAft>
            </a:pPr>
            <a:endParaRPr lang="de-DE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Kick-Off – </a:t>
            </a:r>
            <a:r>
              <a:rPr lang="de-AT" dirty="0" err="1"/>
              <a:t>Roundtable</a:t>
            </a:r>
            <a:r>
              <a:rPr lang="de-AT" dirty="0"/>
              <a:t>: Agenda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987907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6269C-C24E-4E80-9A4B-E7E19BB59A67}" type="slidenum">
              <a:rPr lang="de-AT" smtClean="0"/>
              <a:pPr/>
              <a:t>4</a:t>
            </a:fld>
            <a:endParaRPr lang="de-AT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3F32442-7690-9420-02E9-6E38147616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40000" y="6387002"/>
            <a:ext cx="6875916" cy="266700"/>
          </a:xfrm>
        </p:spPr>
        <p:txBody>
          <a:bodyPr/>
          <a:lstStyle/>
          <a:p>
            <a:r>
              <a:rPr lang="de-AT" dirty="0"/>
              <a:t>SDG Business Forum </a:t>
            </a:r>
          </a:p>
        </p:txBody>
      </p:sp>
      <p:pic>
        <p:nvPicPr>
          <p:cNvPr id="8" name="Grafik 5" descr="Übersicht der 17 globalen Ziele für Nachhaltige Entwicklung (SDG)">
            <a:extLst>
              <a:ext uri="{FF2B5EF4-FFF2-40B4-BE49-F238E27FC236}">
                <a16:creationId xmlns:a16="http://schemas.microsoft.com/office/drawing/2014/main" id="{116EC3DF-E9F1-1967-10FC-42DBE48D40D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635"/>
          <a:stretch/>
        </p:blipFill>
        <p:spPr>
          <a:xfrm>
            <a:off x="779655" y="2077200"/>
            <a:ext cx="7498965" cy="4064838"/>
          </a:xfrm>
          <a:prstGeom prst="rect">
            <a:avLst/>
          </a:prstGeom>
          <a:noFill/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Globale Ziele für Nachhaltige Entwicklung (SDG)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0286405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97415F1-E142-E8F4-489E-00A173D808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6269C-C24E-4E80-9A4B-E7E19BB59A67}" type="slidenum">
              <a:rPr lang="de-AT" smtClean="0"/>
              <a:pPr/>
              <a:t>5</a:t>
            </a:fld>
            <a:endParaRPr lang="de-AT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EFB95D1-53AB-9A33-5555-918FDEC23B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dirty="0"/>
              <a:t>SDG Business Forum 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A76E21E-337E-3136-2553-14302DA749D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0" indent="0">
              <a:lnSpc>
                <a:spcPct val="100000"/>
              </a:lnSpc>
              <a:spcAft>
                <a:spcPts val="700"/>
              </a:spcAft>
              <a:buNone/>
            </a:pPr>
            <a:r>
              <a:rPr lang="de-AT" sz="2000" b="1" dirty="0"/>
              <a:t>Aufträge zur Umsetzung der Nachhaltigkeitsziele sind verankert in:</a:t>
            </a:r>
            <a:endParaRPr lang="de-AT" sz="2000" b="1"/>
          </a:p>
          <a:p>
            <a:pPr>
              <a:lnSpc>
                <a:spcPct val="100000"/>
              </a:lnSpc>
              <a:spcAft>
                <a:spcPts val="700"/>
              </a:spcAft>
            </a:pPr>
            <a:r>
              <a:rPr lang="de-AT" dirty="0"/>
              <a:t>Ministerratsbeschluss aus 2016</a:t>
            </a:r>
            <a:endParaRPr lang="de-AT"/>
          </a:p>
          <a:p>
            <a:pPr>
              <a:lnSpc>
                <a:spcPct val="100000"/>
              </a:lnSpc>
              <a:spcAft>
                <a:spcPts val="700"/>
              </a:spcAft>
            </a:pPr>
            <a:r>
              <a:rPr lang="de-AT" dirty="0">
                <a:solidFill>
                  <a:schemeClr val="tx1"/>
                </a:solidFill>
              </a:rPr>
              <a:t>Außenwirtschaftsstrategie 2018</a:t>
            </a:r>
            <a:endParaRPr lang="de-AT">
              <a:solidFill>
                <a:schemeClr val="tx1"/>
              </a:solidFill>
            </a:endParaRPr>
          </a:p>
          <a:p>
            <a:pPr>
              <a:lnSpc>
                <a:spcPct val="100000"/>
              </a:lnSpc>
              <a:spcAft>
                <a:spcPts val="700"/>
              </a:spcAft>
            </a:pPr>
            <a:r>
              <a:rPr lang="de-AT" dirty="0"/>
              <a:t>Regierungsprogramm 2020-2024 (Freiwilliger Nationaler Bericht zur Umsetzung der Nachhaltigen Entwicklungsziele 2020, Zwischenbericht 2022)</a:t>
            </a:r>
            <a:endParaRPr lang="de-AT"/>
          </a:p>
          <a:p>
            <a:pPr marL="0" indent="0">
              <a:lnSpc>
                <a:spcPct val="100000"/>
              </a:lnSpc>
              <a:spcAft>
                <a:spcPts val="700"/>
              </a:spcAft>
              <a:buNone/>
            </a:pPr>
            <a:endParaRPr lang="de-AT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DE28765-054B-ECE4-DEA3-FBEE34DDD7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SDG in Österreich</a:t>
            </a:r>
          </a:p>
        </p:txBody>
      </p:sp>
    </p:spTree>
    <p:extLst>
      <p:ext uri="{BB962C8B-B14F-4D97-AF65-F5344CB8AC3E}">
        <p14:creationId xmlns:p14="http://schemas.microsoft.com/office/powerpoint/2010/main" val="376875781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D136E60-83DF-07E6-1E30-BBE37EE0AE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6269C-C24E-4E80-9A4B-E7E19BB59A67}" type="slidenum">
              <a:rPr lang="de-AT" smtClean="0"/>
              <a:pPr/>
              <a:t>6</a:t>
            </a:fld>
            <a:endParaRPr lang="de-AT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422D04D-A26D-C2F5-9320-CA7C040D1C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SDG Business Forum </a:t>
            </a:r>
            <a:endParaRPr lang="de-AT" dirty="0"/>
          </a:p>
        </p:txBody>
      </p:sp>
      <p:grpSp>
        <p:nvGrpSpPr>
          <p:cNvPr id="15" name="Group 14" descr="SDG Business Forum im Schnittkreis von Unternehmerischem Interesse und den Zielen, nachhaltige Entwicklung">
            <a:extLst>
              <a:ext uri="{FF2B5EF4-FFF2-40B4-BE49-F238E27FC236}">
                <a16:creationId xmlns:a16="http://schemas.microsoft.com/office/drawing/2014/main" id="{0F270770-6E4F-20B6-38BA-544D75B042E8}"/>
              </a:ext>
            </a:extLst>
          </p:cNvPr>
          <p:cNvGrpSpPr/>
          <p:nvPr/>
        </p:nvGrpSpPr>
        <p:grpSpPr>
          <a:xfrm>
            <a:off x="4904509" y="1043355"/>
            <a:ext cx="3359156" cy="1963082"/>
            <a:chOff x="3170809" y="3833303"/>
            <a:chExt cx="4391656" cy="2881337"/>
          </a:xfrm>
        </p:grpSpPr>
        <p:sp>
          <p:nvSpPr>
            <p:cNvPr id="16" name="Oval 5">
              <a:extLst>
                <a:ext uri="{FF2B5EF4-FFF2-40B4-BE49-F238E27FC236}">
                  <a16:creationId xmlns:a16="http://schemas.microsoft.com/office/drawing/2014/main" id="{E75E1BFE-6E21-29B4-B4CE-1829BAC69CB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80203" y="3833303"/>
              <a:ext cx="2899447" cy="2881337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</p:spPr>
          <p:txBody>
            <a:bodyPr wrap="none" anchor="ctr"/>
            <a:lstStyle>
              <a:lvl1pPr eaLnBrk="0" hangingPunct="0">
                <a:lnSpc>
                  <a:spcPct val="120000"/>
                </a:lnSpc>
                <a:buClr>
                  <a:srgbClr val="FD9900"/>
                </a:buClr>
                <a:buSzPct val="120000"/>
                <a:buFont typeface="Arial" charset="0"/>
                <a:defRPr sz="16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120000"/>
                </a:lnSpc>
                <a:buClr>
                  <a:srgbClr val="FD9900"/>
                </a:buClr>
                <a:buFont typeface="Arial" charset="0"/>
                <a:buChar char="─"/>
                <a:defRPr sz="16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120000"/>
                </a:lnSpc>
                <a:buClr>
                  <a:srgbClr val="5F5F5F"/>
                </a:buClr>
                <a:buSzPct val="110000"/>
                <a:buFont typeface="Arial" charset="0"/>
                <a:buChar char="─"/>
                <a:defRPr sz="16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>
                <a:lnSpc>
                  <a:spcPct val="100000"/>
                </a:lnSpc>
                <a:buClrTx/>
                <a:buSzTx/>
                <a:buFontTx/>
                <a:buNone/>
              </a:pPr>
              <a:endParaRPr lang="de-DE" altLang="de-DE" sz="2400"/>
            </a:p>
          </p:txBody>
        </p:sp>
        <p:sp>
          <p:nvSpPr>
            <p:cNvPr id="17" name="Text Box 7">
              <a:extLst>
                <a:ext uri="{FF2B5EF4-FFF2-40B4-BE49-F238E27FC236}">
                  <a16:creationId xmlns:a16="http://schemas.microsoft.com/office/drawing/2014/main" id="{D20274BD-1E79-03E6-CEE8-DE7720BF63E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170809" y="5057241"/>
              <a:ext cx="1864119" cy="49121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31750">
                  <a:solidFill>
                    <a:srgbClr val="FFCC00"/>
                  </a:solidFill>
                  <a:miter lim="800000"/>
                  <a:headEnd/>
                  <a:tailEnd type="none" w="lg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 eaLnBrk="0" hangingPunct="0">
                <a:lnSpc>
                  <a:spcPct val="120000"/>
                </a:lnSpc>
                <a:buClr>
                  <a:srgbClr val="FD9900"/>
                </a:buClr>
                <a:buSzPct val="120000"/>
                <a:buFont typeface="Arial" charset="0"/>
                <a:defRPr sz="16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120000"/>
                </a:lnSpc>
                <a:buClr>
                  <a:srgbClr val="FD9900"/>
                </a:buClr>
                <a:buFont typeface="Arial" charset="0"/>
                <a:buChar char="─"/>
                <a:defRPr sz="16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120000"/>
                </a:lnSpc>
                <a:buClr>
                  <a:srgbClr val="5F5F5F"/>
                </a:buClr>
                <a:buSzPct val="110000"/>
                <a:buFont typeface="Arial" charset="0"/>
                <a:buChar char="─"/>
                <a:defRPr sz="16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>
                <a:lnSpc>
                  <a:spcPct val="100000"/>
                </a:lnSpc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de-DE" altLang="de-DE" sz="1000" b="1" dirty="0">
                  <a:solidFill>
                    <a:schemeClr val="bg1"/>
                  </a:solidFill>
                </a:rPr>
                <a:t>Unternehmerisches Interesse</a:t>
              </a:r>
            </a:p>
          </p:txBody>
        </p:sp>
        <p:sp>
          <p:nvSpPr>
            <p:cNvPr id="18" name="Oval 11">
              <a:extLst>
                <a:ext uri="{FF2B5EF4-FFF2-40B4-BE49-F238E27FC236}">
                  <a16:creationId xmlns:a16="http://schemas.microsoft.com/office/drawing/2014/main" id="{DA4E9600-0F25-0F1D-F530-D4C97EF7D00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82050" y="3833303"/>
              <a:ext cx="2680415" cy="2881337"/>
            </a:xfrm>
            <a:prstGeom prst="ellipse">
              <a:avLst/>
            </a:prstGeom>
            <a:solidFill>
              <a:schemeClr val="tx2">
                <a:lumMod val="40000"/>
                <a:lumOff val="60000"/>
                <a:alpha val="80000"/>
              </a:schemeClr>
            </a:solidFill>
            <a:ln>
              <a:noFill/>
            </a:ln>
          </p:spPr>
          <p:txBody>
            <a:bodyPr wrap="none" anchor="ctr"/>
            <a:lstStyle>
              <a:lvl1pPr eaLnBrk="0" hangingPunct="0">
                <a:lnSpc>
                  <a:spcPct val="120000"/>
                </a:lnSpc>
                <a:buClr>
                  <a:srgbClr val="FD9900"/>
                </a:buClr>
                <a:buSzPct val="120000"/>
                <a:buFont typeface="Arial" charset="0"/>
                <a:defRPr sz="16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120000"/>
                </a:lnSpc>
                <a:buClr>
                  <a:srgbClr val="FD9900"/>
                </a:buClr>
                <a:buFont typeface="Arial" charset="0"/>
                <a:buChar char="─"/>
                <a:defRPr sz="16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120000"/>
                </a:lnSpc>
                <a:buClr>
                  <a:srgbClr val="5F5F5F"/>
                </a:buClr>
                <a:buSzPct val="110000"/>
                <a:buFont typeface="Arial" charset="0"/>
                <a:buChar char="─"/>
                <a:defRPr sz="16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de-DE" altLang="de-DE" sz="2400" dirty="0"/>
                <a:t>    </a:t>
              </a:r>
            </a:p>
          </p:txBody>
        </p:sp>
        <p:pic>
          <p:nvPicPr>
            <p:cNvPr id="19" name="Picture 2" descr="Bildergebnis für ziele für nachhaltige entwicklung">
              <a:extLst>
                <a:ext uri="{FF2B5EF4-FFF2-40B4-BE49-F238E27FC236}">
                  <a16:creationId xmlns:a16="http://schemas.microsoft.com/office/drawing/2014/main" id="{7941361F-67A9-855A-A4BD-2DEB6EA0D1D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ackgroundRemoval t="2151" b="99462" l="873" r="100000">
                          <a14:foregroundMark x1="34061" y1="36022" x2="34061" y2="36022"/>
                          <a14:foregroundMark x1="48472" y1="37634" x2="48472" y2="37634"/>
                          <a14:foregroundMark x1="56332" y1="38710" x2="56332" y2="38710"/>
                          <a14:foregroundMark x1="72052" y1="39247" x2="72052" y2="39247"/>
                          <a14:foregroundMark x1="86900" y1="40323" x2="86900" y2="40323"/>
                          <a14:foregroundMark x1="96070" y1="56452" x2="96070" y2="56452"/>
                          <a14:foregroundMark x1="13100" y1="86022" x2="13100" y2="86022"/>
                          <a14:foregroundMark x1="93450" y1="84946" x2="93450" y2="84946"/>
                          <a14:foregroundMark x1="82533" y1="86559" x2="82533" y2="86559"/>
                          <a14:foregroundMark x1="78166" y1="87634" x2="78166" y2="87634"/>
                          <a14:foregroundMark x1="64629" y1="87634" x2="64629" y2="87634"/>
                          <a14:foregroundMark x1="57642" y1="87634" x2="57642" y2="87634"/>
                          <a14:foregroundMark x1="51092" y1="83871" x2="51092" y2="83871"/>
                          <a14:foregroundMark x1="42358" y1="84946" x2="42358" y2="84946"/>
                          <a14:foregroundMark x1="23581" y1="84946" x2="23581" y2="84946"/>
                          <a14:foregroundMark x1="2620" y1="84409" x2="2620" y2="84409"/>
                          <a14:foregroundMark x1="3057" y1="71505" x2="3057" y2="71505"/>
                          <a14:foregroundMark x1="93886" y1="73118" x2="93886" y2="73118"/>
                          <a14:foregroundMark x1="90830" y1="72043" x2="90830" y2="72043"/>
                          <a14:foregroundMark x1="83406" y1="69355" x2="83406" y2="69355"/>
                          <a14:foregroundMark x1="64192" y1="73118" x2="64192" y2="73118"/>
                          <a14:foregroundMark x1="71179" y1="68817" x2="71179" y2="68817"/>
                          <a14:foregroundMark x1="78166" y1="67742" x2="78166" y2="67742"/>
                          <a14:foregroundMark x1="55895" y1="72043" x2="55895" y2="72043"/>
                          <a14:foregroundMark x1="52838" y1="72043" x2="52838" y2="72043"/>
                          <a14:foregroundMark x1="41921" y1="69355" x2="41921" y2="69355"/>
                          <a14:foregroundMark x1="35371" y1="69892" x2="35371" y2="69892"/>
                          <a14:foregroundMark x1="30568" y1="74731" x2="30568" y2="74731"/>
                          <a14:foregroundMark x1="21397" y1="72581" x2="21397" y2="72581"/>
                          <a14:foregroundMark x1="10480" y1="65054" x2="10480" y2="65054"/>
                          <a14:foregroundMark x1="11354" y1="34409" x2="11354" y2="34409"/>
                          <a14:foregroundMark x1="15284" y1="34946" x2="15284" y2="34946"/>
                          <a14:foregroundMark x1="18777" y1="37097" x2="18777" y2="37097"/>
                          <a14:foregroundMark x1="20524" y1="39785" x2="20524" y2="39785"/>
                          <a14:foregroundMark x1="21834" y1="43548" x2="21834" y2="43548"/>
                          <a14:foregroundMark x1="22707" y1="47849" x2="22707" y2="47849"/>
                          <a14:foregroundMark x1="21834" y1="52151" x2="21834" y2="52151"/>
                          <a14:foregroundMark x1="20524" y1="55914" x2="20524" y2="55914"/>
                          <a14:foregroundMark x1="17031" y1="57527" x2="17031" y2="57527"/>
                          <a14:foregroundMark x1="13100" y1="58602" x2="13100" y2="58602"/>
                          <a14:foregroundMark x1="10480" y1="57527" x2="10480" y2="57527"/>
                          <a14:foregroundMark x1="6550" y1="55376" x2="6550" y2="55376"/>
                          <a14:foregroundMark x1="4367" y1="52151" x2="4367" y2="52151"/>
                          <a14:foregroundMark x1="3057" y1="47849" x2="3057" y2="47849"/>
                          <a14:foregroundMark x1="3057" y1="43548" x2="3057" y2="43548"/>
                          <a14:foregroundMark x1="5240" y1="38710" x2="5240" y2="38710"/>
                          <a14:foregroundMark x1="8734" y1="36559" x2="8734" y2="36559"/>
                          <a14:foregroundMark x1="37555" y1="36022" x2="37555" y2="36022"/>
                          <a14:foregroundMark x1="38428" y1="38710" x2="38428" y2="38710"/>
                          <a14:foregroundMark x1="36681" y1="45699" x2="36681" y2="45699"/>
                          <a14:foregroundMark x1="53712" y1="15591" x2="53712" y2="15591"/>
                          <a14:foregroundMark x1="48035" y1="14516" x2="48035" y2="14516"/>
                          <a14:foregroundMark x1="47162" y1="11290" x2="47162" y2="11290"/>
                          <a14:foregroundMark x1="46288" y1="8602" x2="46288" y2="8602"/>
                          <a14:foregroundMark x1="53275" y1="6989" x2="53275" y2="6989"/>
                          <a14:foregroundMark x1="57205" y1="6989" x2="57205" y2="6989"/>
                          <a14:foregroundMark x1="62009" y1="10215" x2="62009" y2="10215"/>
                          <a14:foregroundMark x1="52838" y1="29032" x2="52838" y2="29032"/>
                          <a14:foregroundMark x1="50218" y1="26344" x2="50218" y2="26344"/>
                          <a14:backgroundMark x1="20087" y1="69892" x2="20087" y2="69892"/>
                          <a14:backgroundMark x1="36681" y1="72581" x2="36681" y2="72581"/>
                          <a14:backgroundMark x1="65939" y1="72043" x2="65939" y2="72043"/>
                        </a14:backgroundRemoval>
                      </a14:imgEffect>
                      <a14:imgEffect>
                        <a14:sharpenSoften amount="25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26686" y="4880224"/>
              <a:ext cx="771507" cy="78542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0" name="Text Box 15">
              <a:extLst>
                <a:ext uri="{FF2B5EF4-FFF2-40B4-BE49-F238E27FC236}">
                  <a16:creationId xmlns:a16="http://schemas.microsoft.com/office/drawing/2014/main" id="{8BA4B19A-5235-960F-8720-33BFDC30BD8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817615" y="4949080"/>
              <a:ext cx="1404644" cy="67650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31750">
                  <a:solidFill>
                    <a:srgbClr val="FFCC00"/>
                  </a:solidFill>
                  <a:miter lim="800000"/>
                  <a:headEnd/>
                  <a:tailEnd type="none" w="lg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defPPr>
                <a:defRPr lang="de-DE"/>
              </a:defPPr>
              <a:lvl1pPr algn="ctr" eaLnBrk="0" hangingPunct="0">
                <a:lnSpc>
                  <a:spcPct val="100000"/>
                </a:lnSpc>
                <a:spcBef>
                  <a:spcPct val="50000"/>
                </a:spcBef>
                <a:buClrTx/>
                <a:buSzTx/>
                <a:buFontTx/>
                <a:buNone/>
                <a:defRPr sz="1400" b="1">
                  <a:solidFill>
                    <a:schemeClr val="bg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120000"/>
                </a:lnSpc>
                <a:buClr>
                  <a:srgbClr val="FD9900"/>
                </a:buClr>
                <a:buFont typeface="Arial" charset="0"/>
                <a:buChar char="─"/>
                <a:defRPr sz="1600"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120000"/>
                </a:lnSpc>
                <a:buClr>
                  <a:srgbClr val="5F5F5F"/>
                </a:buClr>
                <a:buSzPct val="110000"/>
                <a:buFont typeface="Arial" charset="0"/>
                <a:buChar char="─"/>
                <a:defRPr sz="1600"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defRPr b="1"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latin typeface="Arial" charset="0"/>
                  <a:cs typeface="Arial" charset="0"/>
                </a:defRPr>
              </a:lvl9pPr>
            </a:lstStyle>
            <a:p>
              <a:pPr>
                <a:spcBef>
                  <a:spcPts val="0"/>
                </a:spcBef>
              </a:pPr>
              <a:r>
                <a:rPr lang="de-DE" sz="1000" dirty="0"/>
                <a:t>SDG </a:t>
              </a:r>
            </a:p>
            <a:p>
              <a:pPr>
                <a:spcBef>
                  <a:spcPts val="0"/>
                </a:spcBef>
              </a:pPr>
              <a:r>
                <a:rPr lang="de-DE" sz="1000" dirty="0"/>
                <a:t>Business Forum</a:t>
              </a:r>
            </a:p>
          </p:txBody>
        </p:sp>
        <p:pic>
          <p:nvPicPr>
            <p:cNvPr id="21" name="Picture 4" descr="Bildergebnis für unternehmen icon">
              <a:extLst>
                <a:ext uri="{FF2B5EF4-FFF2-40B4-BE49-F238E27FC236}">
                  <a16:creationId xmlns:a16="http://schemas.microsoft.com/office/drawing/2014/main" id="{230358A0-5359-10C1-D7EC-035B6323234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print">
              <a:lum bright="70000" contrast="-7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20910" y="4697824"/>
              <a:ext cx="363916" cy="339514"/>
            </a:xfrm>
            <a:prstGeom prst="rect">
              <a:avLst/>
            </a:prstGeom>
            <a:noFill/>
          </p:spPr>
        </p:pic>
      </p:grp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2EB9B1B-7F6F-866E-E9F8-B0DD8DCA51A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39750" y="2077200"/>
            <a:ext cx="7978525" cy="3922713"/>
          </a:xfrm>
        </p:spPr>
        <p:txBody>
          <a:bodyPr/>
          <a:lstStyle/>
          <a:p>
            <a:pPr>
              <a:lnSpc>
                <a:spcPct val="100000"/>
              </a:lnSpc>
              <a:spcAft>
                <a:spcPts val="700"/>
              </a:spcAft>
            </a:pPr>
            <a:r>
              <a:rPr lang="de-DE" dirty="0"/>
              <a:t>2017: Start der Plattform </a:t>
            </a:r>
            <a:br>
              <a:rPr lang="de-DE" dirty="0"/>
            </a:br>
            <a:r>
              <a:rPr lang="de-DE" dirty="0"/>
              <a:t>SDG Business Forum</a:t>
            </a:r>
          </a:p>
          <a:p>
            <a:pPr marL="0" indent="0">
              <a:lnSpc>
                <a:spcPct val="100000"/>
              </a:lnSpc>
              <a:spcAft>
                <a:spcPts val="700"/>
              </a:spcAft>
              <a:buNone/>
            </a:pPr>
            <a:endParaRPr lang="de-DE" dirty="0"/>
          </a:p>
          <a:p>
            <a:pPr>
              <a:lnSpc>
                <a:spcPct val="100000"/>
              </a:lnSpc>
              <a:spcAft>
                <a:spcPts val="700"/>
              </a:spcAft>
            </a:pPr>
            <a:r>
              <a:rPr lang="de-DE" dirty="0"/>
              <a:t>Ziele: </a:t>
            </a:r>
            <a:r>
              <a:rPr lang="de-DE" sz="1800" dirty="0">
                <a:effectLst/>
                <a:latin typeface="Calibri" panose="020F0502020204030204" pitchFamily="34" charset="0"/>
                <a:ea typeface="Arial" panose="020B0604020202020204" pitchFamily="34" charset="0"/>
                <a:cs typeface="Calibri" panose="020F0502020204030204" pitchFamily="34" charset="0"/>
              </a:rPr>
              <a:t>Kommunikation des internationalen Markt- und Innovationspotenzials der </a:t>
            </a:r>
            <a:r>
              <a:rPr lang="de-AT" sz="1800" dirty="0">
                <a:effectLst/>
                <a:latin typeface="Calibri" panose="020F0502020204030204" pitchFamily="34" charset="0"/>
                <a:ea typeface="Arial" panose="020B0604020202020204" pitchFamily="34" charset="0"/>
                <a:cs typeface="Calibri" panose="020F0502020204030204" pitchFamily="34" charset="0"/>
              </a:rPr>
              <a:t>SDG, </a:t>
            </a:r>
            <a:r>
              <a:rPr lang="de-DE" sz="1800" dirty="0">
                <a:effectLst/>
                <a:latin typeface="Calibri" panose="020F0502020204030204" pitchFamily="34" charset="0"/>
                <a:ea typeface="Arial" panose="020B0604020202020204" pitchFamily="34" charset="0"/>
                <a:cs typeface="Calibri" panose="020F0502020204030204" pitchFamily="34" charset="0"/>
              </a:rPr>
              <a:t>Vernetzung und Austausch österreichischer Unternehmen, </a:t>
            </a:r>
            <a:r>
              <a:rPr lang="de-DE" sz="1800" dirty="0" err="1">
                <a:effectLst/>
                <a:latin typeface="Calibri" panose="020F0502020204030204" pitchFamily="34" charset="0"/>
                <a:ea typeface="Arial" panose="020B0604020202020204" pitchFamily="34" charset="0"/>
                <a:cs typeface="Calibri" panose="020F0502020204030204" pitchFamily="34" charset="0"/>
              </a:rPr>
              <a:t>Good</a:t>
            </a:r>
            <a:r>
              <a:rPr lang="de-DE" sz="1800" dirty="0">
                <a:effectLst/>
                <a:latin typeface="Calibri" panose="020F0502020204030204" pitchFamily="34" charset="0"/>
                <a:ea typeface="Arial" panose="020B0604020202020204" pitchFamily="34" charset="0"/>
                <a:cs typeface="Calibri" panose="020F0502020204030204" pitchFamily="34" charset="0"/>
              </a:rPr>
              <a:t>-Practice-Beispiele, Stärkung der Partnerschaft von Wirtschaft und Entwicklung </a:t>
            </a:r>
            <a:endParaRPr lang="de-DE" dirty="0"/>
          </a:p>
          <a:p>
            <a:pPr>
              <a:lnSpc>
                <a:spcPct val="100000"/>
              </a:lnSpc>
              <a:spcAft>
                <a:spcPts val="700"/>
              </a:spcAft>
            </a:pPr>
            <a:r>
              <a:rPr lang="de-DE" dirty="0"/>
              <a:t>Bisherige Themenschwerpunkte: </a:t>
            </a:r>
          </a:p>
          <a:p>
            <a:pPr lvl="1">
              <a:lnSpc>
                <a:spcPct val="100000"/>
              </a:lnSpc>
              <a:spcAft>
                <a:spcPts val="700"/>
              </a:spcAft>
            </a:pPr>
            <a:r>
              <a:rPr lang="de-DE" sz="1600" dirty="0"/>
              <a:t>2017-2019: Österreichs Wirtschaft und die globalen Ziele für nachhaltige Entwicklung</a:t>
            </a:r>
          </a:p>
          <a:p>
            <a:pPr lvl="1">
              <a:lnSpc>
                <a:spcPct val="100000"/>
              </a:lnSpc>
              <a:spcAft>
                <a:spcPts val="700"/>
              </a:spcAft>
            </a:pPr>
            <a:r>
              <a:rPr lang="de-DE" sz="1600" dirty="0"/>
              <a:t>2019-2021: (Digitale) Innovationen und neue Geschäftsmodelle für nachhaltige globale Entwicklung</a:t>
            </a:r>
          </a:p>
          <a:p>
            <a:pPr lvl="1">
              <a:lnSpc>
                <a:spcPct val="100000"/>
              </a:lnSpc>
              <a:spcAft>
                <a:spcPts val="700"/>
              </a:spcAft>
            </a:pPr>
            <a:r>
              <a:rPr lang="de-DE" sz="1600" dirty="0"/>
              <a:t>2021-2022: Mit Digitalisierung Zugang zu SDG-Märkten eröffnen</a:t>
            </a:r>
          </a:p>
          <a:p>
            <a:pPr marL="0" indent="0">
              <a:lnSpc>
                <a:spcPct val="100000"/>
              </a:lnSpc>
              <a:spcAft>
                <a:spcPts val="700"/>
              </a:spcAft>
              <a:buNone/>
            </a:pPr>
            <a:endParaRPr lang="de-DE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F98F56B-77BF-E9A3-241D-1C6E36385D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SDG Business Forum – Historie</a:t>
            </a:r>
          </a:p>
        </p:txBody>
      </p:sp>
    </p:spTree>
    <p:extLst>
      <p:ext uri="{BB962C8B-B14F-4D97-AF65-F5344CB8AC3E}">
        <p14:creationId xmlns:p14="http://schemas.microsoft.com/office/powerpoint/2010/main" val="371087103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5E2D4837-C7E4-8D45-AAA6-8B60E4E511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6269C-C24E-4E80-9A4B-E7E19BB59A67}" type="slidenum">
              <a:rPr lang="de-AT" smtClean="0"/>
              <a:pPr/>
              <a:t>7</a:t>
            </a:fld>
            <a:endParaRPr lang="de-AT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0F839247-BB9F-E841-8283-56260B6345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SDG Business Forum </a:t>
            </a:r>
          </a:p>
        </p:txBody>
      </p:sp>
      <p:pic>
        <p:nvPicPr>
          <p:cNvPr id="1026" name="Picture 2" descr="2023 European Year of Skills">
            <a:extLst>
              <a:ext uri="{FF2B5EF4-FFF2-40B4-BE49-F238E27FC236}">
                <a16:creationId xmlns:a16="http://schemas.microsoft.com/office/drawing/2014/main" id="{EB0BEC42-9BB2-1F43-3E9F-2F753D8E84D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8493" y="966812"/>
            <a:ext cx="3694938" cy="19398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platzhalter 2">
            <a:extLst>
              <a:ext uri="{FF2B5EF4-FFF2-40B4-BE49-F238E27FC236}">
                <a16:creationId xmlns:a16="http://schemas.microsoft.com/office/drawing/2014/main" id="{6DA8A7F1-FF77-1848-BA18-25A15B4E2B7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>
              <a:lnSpc>
                <a:spcPct val="100000"/>
              </a:lnSpc>
              <a:spcAft>
                <a:spcPts val="700"/>
              </a:spcAft>
            </a:pPr>
            <a:r>
              <a:rPr lang="de-DE" u="sng" dirty="0">
                <a:effectLst/>
                <a:latin typeface="Calibri" panose="020F0502020204030204" pitchFamily="34" charset="0"/>
                <a:ea typeface="Arial" panose="020B0604020202020204" pitchFamily="34" charset="0"/>
                <a:cs typeface="Calibri" panose="020F0502020204030204" pitchFamily="34" charset="0"/>
              </a:rPr>
              <a:t>Thema</a:t>
            </a:r>
            <a:r>
              <a:rPr lang="de-DE" dirty="0">
                <a:effectLst/>
                <a:latin typeface="Calibri" panose="020F0502020204030204" pitchFamily="34" charset="0"/>
                <a:ea typeface="Arial" panose="020B0604020202020204" pitchFamily="34" charset="0"/>
                <a:cs typeface="Calibri" panose="020F0502020204030204" pitchFamily="34" charset="0"/>
              </a:rPr>
              <a:t>: </a:t>
            </a:r>
            <a:r>
              <a:rPr lang="de-AT" dirty="0">
                <a:latin typeface="Calibri" panose="020F0502020204030204" pitchFamily="34" charset="0"/>
                <a:cs typeface="Calibri" panose="020F0502020204030204" pitchFamily="34" charset="0"/>
              </a:rPr>
              <a:t>Lokale Fachkräfte als Schlüsselfaktor 				         für SDG-Märkte </a:t>
            </a:r>
            <a:endParaRPr lang="de-DE" u="sng">
              <a:effectLst/>
              <a:latin typeface="Calibri" panose="020F0502020204030204" pitchFamily="34" charset="0"/>
              <a:ea typeface="Arial" panose="020B0604020202020204" pitchFamily="34" charset="0"/>
              <a:cs typeface="Calibri" panose="020F0502020204030204" pitchFamily="34" charset="0"/>
            </a:endParaRPr>
          </a:p>
          <a:p>
            <a:pPr>
              <a:lnSpc>
                <a:spcPct val="100000"/>
              </a:lnSpc>
              <a:spcAft>
                <a:spcPts val="700"/>
              </a:spcAft>
            </a:pPr>
            <a:r>
              <a:rPr lang="de-DE" u="sng" dirty="0">
                <a:effectLst/>
                <a:latin typeface="Calibri" panose="020F0502020204030204" pitchFamily="34" charset="0"/>
                <a:ea typeface="Arial" panose="020B0604020202020204" pitchFamily="34" charset="0"/>
                <a:cs typeface="Calibri" panose="020F0502020204030204" pitchFamily="34" charset="0"/>
              </a:rPr>
              <a:t>Herausforderungen</a:t>
            </a:r>
            <a:r>
              <a:rPr lang="de-DE" dirty="0">
                <a:effectLst/>
                <a:latin typeface="Calibri" panose="020F0502020204030204" pitchFamily="34" charset="0"/>
                <a:ea typeface="Arial" panose="020B0604020202020204" pitchFamily="34" charset="0"/>
                <a:cs typeface="Calibri" panose="020F0502020204030204" pitchFamily="34" charset="0"/>
              </a:rPr>
              <a:t>: </a:t>
            </a:r>
            <a:endParaRPr lang="de-DE">
              <a:effectLst/>
              <a:latin typeface="Calibri" panose="020F0502020204030204" pitchFamily="34" charset="0"/>
              <a:ea typeface="Arial" panose="020B0604020202020204" pitchFamily="34" charset="0"/>
              <a:cs typeface="Calibri" panose="020F0502020204030204" pitchFamily="34" charset="0"/>
            </a:endParaRPr>
          </a:p>
          <a:p>
            <a:pPr lvl="1">
              <a:lnSpc>
                <a:spcPct val="100000"/>
              </a:lnSpc>
              <a:spcAft>
                <a:spcPts val="700"/>
              </a:spcAft>
            </a:pPr>
            <a:r>
              <a:rPr lang="de-DE">
                <a:effectLst/>
                <a:latin typeface="Calibri" panose="020F0502020204030204" pitchFamily="34" charset="0"/>
                <a:ea typeface="Arial" panose="020B0604020202020204" pitchFamily="34" charset="0"/>
                <a:cs typeface="Calibri" panose="020F0502020204030204" pitchFamily="34" charset="0"/>
              </a:rPr>
              <a:t>Verfügbarkeit</a:t>
            </a:r>
            <a:r>
              <a:rPr lang="de-DE" dirty="0">
                <a:effectLst/>
                <a:latin typeface="Calibri" panose="020F0502020204030204" pitchFamily="34" charset="0"/>
                <a:ea typeface="Arial" panose="020B0604020202020204" pitchFamily="34" charset="0"/>
                <a:cs typeface="Calibri" panose="020F0502020204030204" pitchFamily="34" charset="0"/>
              </a:rPr>
              <a:t> </a:t>
            </a:r>
            <a:r>
              <a:rPr lang="de-DE">
                <a:effectLst/>
                <a:latin typeface="Calibri" panose="020F0502020204030204" pitchFamily="34" charset="0"/>
                <a:ea typeface="Arial" panose="020B0604020202020204" pitchFamily="34" charset="0"/>
                <a:cs typeface="Calibri" panose="020F0502020204030204" pitchFamily="34" charset="0"/>
              </a:rPr>
              <a:t>von </a:t>
            </a:r>
            <a:r>
              <a:rPr lang="de-DE" dirty="0">
                <a:effectLst/>
                <a:latin typeface="Calibri" panose="020F0502020204030204" pitchFamily="34" charset="0"/>
                <a:ea typeface="Arial" panose="020B0604020202020204" pitchFamily="34" charset="0"/>
                <a:cs typeface="Calibri" panose="020F0502020204030204" pitchFamily="34" charset="0"/>
              </a:rPr>
              <a:t>qualifizierten Fachkräften </a:t>
            </a:r>
            <a:r>
              <a:rPr lang="de-DE">
                <a:effectLst/>
                <a:latin typeface="Calibri" panose="020F0502020204030204" pitchFamily="34" charset="0"/>
                <a:ea typeface="Arial" panose="020B0604020202020204" pitchFamily="34" charset="0"/>
                <a:cs typeface="Calibri" panose="020F0502020204030204" pitchFamily="34" charset="0"/>
              </a:rPr>
              <a:t>an Standorten </a:t>
            </a:r>
            <a:r>
              <a:rPr lang="de-DE" dirty="0">
                <a:effectLst/>
                <a:latin typeface="Calibri" panose="020F0502020204030204" pitchFamily="34" charset="0"/>
                <a:ea typeface="Arial" panose="020B0604020202020204" pitchFamily="34" charset="0"/>
                <a:cs typeface="Calibri" panose="020F0502020204030204" pitchFamily="34" charset="0"/>
              </a:rPr>
              <a:t>in Entwicklungs- und Schwellenländern</a:t>
            </a:r>
            <a:endParaRPr lang="de-DE">
              <a:effectLst/>
              <a:latin typeface="Calibri" panose="020F0502020204030204" pitchFamily="34" charset="0"/>
              <a:ea typeface="Arial" panose="020B0604020202020204" pitchFamily="34" charset="0"/>
              <a:cs typeface="Calibri" panose="020F0502020204030204" pitchFamily="34" charset="0"/>
            </a:endParaRPr>
          </a:p>
          <a:p>
            <a:pPr lvl="1">
              <a:lnSpc>
                <a:spcPct val="100000"/>
              </a:lnSpc>
              <a:spcAft>
                <a:spcPts val="700"/>
              </a:spcAft>
            </a:pPr>
            <a:r>
              <a:rPr lang="de-DE">
                <a:latin typeface="Calibri" panose="020F0502020204030204" pitchFamily="34" charset="0"/>
                <a:cs typeface="Calibri" panose="020F0502020204030204" pitchFamily="34" charset="0"/>
              </a:rPr>
              <a:t>Beruflicher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>
                <a:latin typeface="Calibri" panose="020F0502020204030204" pitchFamily="34" charset="0"/>
                <a:cs typeface="Calibri" panose="020F0502020204030204" pitchFamily="34" charset="0"/>
              </a:rPr>
              <a:t>Qualifizierungsbedarf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>
                <a:latin typeface="Calibri" panose="020F0502020204030204" pitchFamily="34" charset="0"/>
                <a:cs typeface="Calibri" panose="020F0502020204030204" pitchFamily="34" charset="0"/>
              </a:rPr>
              <a:t>bei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 Lieferanten, Kundinnen und Kunden, Systempartner in Entwicklungs- und Schwellenländern</a:t>
            </a:r>
            <a:endParaRPr lang="de-DE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00000"/>
              </a:lnSpc>
              <a:spcAft>
                <a:spcPts val="700"/>
              </a:spcAft>
            </a:pPr>
            <a:r>
              <a:rPr lang="de-DE" u="sng" dirty="0">
                <a:latin typeface="Calibri" panose="020F0502020204030204" pitchFamily="34" charset="0"/>
                <a:cs typeface="Calibri" panose="020F0502020204030204" pitchFamily="34" charset="0"/>
              </a:rPr>
              <a:t>Zielgruppe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:</a:t>
            </a:r>
            <a:r>
              <a:rPr lang="en-AT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AT" b="0" dirty="0">
                <a:solidFill>
                  <a:srgbClr val="242424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Unternehmen mit bestehendem und perspektivischem internationalem Business</a:t>
            </a:r>
            <a:endParaRPr lang="de-DE" u="sng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00000"/>
              </a:lnSpc>
              <a:spcAft>
                <a:spcPts val="700"/>
              </a:spcAft>
            </a:pPr>
            <a:r>
              <a:rPr lang="de-DE" u="sng" dirty="0">
                <a:latin typeface="Calibri" panose="020F0502020204030204" pitchFamily="34" charset="0"/>
                <a:cs typeface="Calibri" panose="020F0502020204030204" pitchFamily="34" charset="0"/>
              </a:rPr>
              <a:t>Relevanz für österreichische Unternehmen/Ziele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: </a:t>
            </a:r>
            <a:r>
              <a:rPr lang="de-DE">
                <a:latin typeface="Calibri" panose="020F0502020204030204" pitchFamily="34" charset="0"/>
                <a:cs typeface="Calibri" panose="020F0502020204030204" pitchFamily="34" charset="0"/>
              </a:rPr>
              <a:t>Wettbewerbsfähigkeit 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von Produkten und Dienstleistungen, Expansion von Absatz- und Beschaffungsmärkten</a:t>
            </a:r>
            <a:endParaRPr lang="de-DE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9B31C514-CFCC-8B4E-9790-4124C3CEFA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Überblick</a:t>
            </a:r>
          </a:p>
        </p:txBody>
      </p:sp>
    </p:spTree>
    <p:extLst>
      <p:ext uri="{BB962C8B-B14F-4D97-AF65-F5344CB8AC3E}">
        <p14:creationId xmlns:p14="http://schemas.microsoft.com/office/powerpoint/2010/main" val="68821509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5E2D4837-C7E4-8D45-AAA6-8B60E4E511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6269C-C24E-4E80-9A4B-E7E19BB59A67}" type="slidenum">
              <a:rPr lang="de-AT" smtClean="0"/>
              <a:pPr/>
              <a:t>8</a:t>
            </a:fld>
            <a:endParaRPr lang="de-AT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0F839247-BB9F-E841-8283-56260B6345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SDG Business Forum 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6DA8A7F1-FF77-1848-BA18-25A15B4E2B7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>
              <a:lnSpc>
                <a:spcPct val="100000"/>
              </a:lnSpc>
              <a:spcAft>
                <a:spcPts val="700"/>
              </a:spcAft>
            </a:pPr>
            <a:r>
              <a:rPr lang="de-DE" sz="1800" dirty="0">
                <a:effectLst/>
                <a:latin typeface="Calibri" panose="020F0502020204030204" pitchFamily="34" charset="0"/>
                <a:ea typeface="Arial" panose="020B0604020202020204" pitchFamily="34" charset="0"/>
                <a:cs typeface="Calibri" panose="020F0502020204030204" pitchFamily="34" charset="0"/>
              </a:rPr>
              <a:t>Kommunikation des Markt- und Innovationspotenzials nachhaltiger globaler Entwicklung / der SDGs insbesondere in Entwicklungs- und Schwellenländern</a:t>
            </a:r>
            <a:r>
              <a:rPr lang="de-AT" sz="1800" dirty="0">
                <a:effectLst/>
                <a:latin typeface="Calibri" panose="020F0502020204030204" pitchFamily="34" charset="0"/>
                <a:ea typeface="Arial" panose="020B0604020202020204" pitchFamily="34" charset="0"/>
                <a:cs typeface="Calibri" panose="020F0502020204030204" pitchFamily="34" charset="0"/>
              </a:rPr>
              <a:t> </a:t>
            </a:r>
            <a:endParaRPr lang="en-AT" dirty="0">
              <a:latin typeface="Calibri" panose="020F0502020204030204" pitchFamily="34" charset="0"/>
              <a:ea typeface="Arial" panose="020B0604020202020204" pitchFamily="34" charset="0"/>
              <a:cs typeface="Calibri" panose="020F0502020204030204" pitchFamily="34" charset="0"/>
            </a:endParaRPr>
          </a:p>
          <a:p>
            <a:pPr>
              <a:lnSpc>
                <a:spcPct val="100000"/>
              </a:lnSpc>
              <a:spcAft>
                <a:spcPts val="700"/>
              </a:spcAft>
            </a:pPr>
            <a:r>
              <a:rPr lang="de-DE" sz="1800" dirty="0">
                <a:effectLst/>
                <a:latin typeface="Calibri" panose="020F0502020204030204" pitchFamily="34" charset="0"/>
                <a:ea typeface="Arial" panose="020B0604020202020204" pitchFamily="34" charset="0"/>
                <a:cs typeface="Calibri" panose="020F0502020204030204" pitchFamily="34" charset="0"/>
              </a:rPr>
              <a:t>Aufzeigen der Rolle und Bedeutung von lokalen Fachkräften für die Realisierung von SDG-Marktchancen und Wettbewerbsvorteilen</a:t>
            </a:r>
            <a:endParaRPr lang="en-AT" dirty="0">
              <a:latin typeface="Calibri" panose="020F0502020204030204" pitchFamily="34" charset="0"/>
              <a:ea typeface="Arial" panose="020B0604020202020204" pitchFamily="34" charset="0"/>
              <a:cs typeface="Calibri" panose="020F0502020204030204" pitchFamily="34" charset="0"/>
            </a:endParaRPr>
          </a:p>
          <a:p>
            <a:pPr>
              <a:lnSpc>
                <a:spcPct val="100000"/>
              </a:lnSpc>
              <a:spcAft>
                <a:spcPts val="700"/>
              </a:spcAft>
            </a:pPr>
            <a:r>
              <a:rPr lang="de-DE" sz="1800" dirty="0">
                <a:effectLst/>
                <a:latin typeface="Calibri" panose="020F0502020204030204" pitchFamily="34" charset="0"/>
                <a:ea typeface="Arial" panose="020B0604020202020204" pitchFamily="34" charset="0"/>
                <a:cs typeface="Calibri" panose="020F0502020204030204" pitchFamily="34" charset="0"/>
              </a:rPr>
              <a:t>Vernetzung österreichischer Unternehmen im Rahmen von Dialogformaten zur Heranführung an Märkte in </a:t>
            </a:r>
            <a:r>
              <a:rPr lang="de-DE" dirty="0">
                <a:latin typeface="Calibri" panose="020F0502020204030204" pitchFamily="34" charset="0"/>
                <a:ea typeface="Arial" panose="020B0604020202020204" pitchFamily="34" charset="0"/>
                <a:cs typeface="Calibri" panose="020F0502020204030204" pitchFamily="34" charset="0"/>
              </a:rPr>
              <a:t>Entwicklungs- und Schwellenländern</a:t>
            </a:r>
          </a:p>
          <a:p>
            <a:pPr>
              <a:lnSpc>
                <a:spcPct val="100000"/>
              </a:lnSpc>
              <a:spcAft>
                <a:spcPts val="700"/>
              </a:spcAft>
            </a:pPr>
            <a:r>
              <a:rPr lang="de-DE" dirty="0">
                <a:latin typeface="Calibri" panose="020F0502020204030204" pitchFamily="34" charset="0"/>
                <a:ea typeface="Arial" panose="020B0604020202020204" pitchFamily="34" charset="0"/>
                <a:cs typeface="Calibri" panose="020F0502020204030204" pitchFamily="34" charset="0"/>
              </a:rPr>
              <a:t>Identifikation und Aufbereitung internationaler sowie regionaler Vorzeige- und </a:t>
            </a:r>
            <a:r>
              <a:rPr lang="de-DE" dirty="0" err="1">
                <a:latin typeface="Calibri" panose="020F0502020204030204" pitchFamily="34" charset="0"/>
                <a:ea typeface="Arial" panose="020B0604020202020204" pitchFamily="34" charset="0"/>
                <a:cs typeface="Calibri" panose="020F0502020204030204" pitchFamily="34" charset="0"/>
              </a:rPr>
              <a:t>Good</a:t>
            </a:r>
            <a:r>
              <a:rPr lang="de-DE" dirty="0">
                <a:latin typeface="Calibri" panose="020F0502020204030204" pitchFamily="34" charset="0"/>
                <a:ea typeface="Arial" panose="020B0604020202020204" pitchFamily="34" charset="0"/>
                <a:cs typeface="Calibri" panose="020F0502020204030204" pitchFamily="34" charset="0"/>
              </a:rPr>
              <a:t>-Practice-Beispiele im Bereich internationaler beruflicher Qualifizierung</a:t>
            </a:r>
            <a:endParaRPr lang="en-AT" dirty="0">
              <a:latin typeface="Calibri" panose="020F0502020204030204" pitchFamily="34" charset="0"/>
              <a:ea typeface="Arial" panose="020B0604020202020204" pitchFamily="34" charset="0"/>
              <a:cs typeface="Calibri" panose="020F0502020204030204" pitchFamily="34" charset="0"/>
            </a:endParaRPr>
          </a:p>
          <a:p>
            <a:pPr>
              <a:lnSpc>
                <a:spcPct val="100000"/>
              </a:lnSpc>
              <a:spcAft>
                <a:spcPts val="700"/>
              </a:spcAft>
            </a:pPr>
            <a:r>
              <a:rPr lang="de-DE" sz="1800" dirty="0">
                <a:effectLst/>
                <a:latin typeface="Calibri" panose="020F0502020204030204" pitchFamily="34" charset="0"/>
                <a:ea typeface="Arial" panose="020B0604020202020204" pitchFamily="34" charset="0"/>
                <a:cs typeface="Calibri" panose="020F0502020204030204" pitchFamily="34" charset="0"/>
              </a:rPr>
              <a:t>Stärkung der Partnerschaft von Wirtschaft und Entwicklung und Intensivierung des diesbezüglichen strategischen Dialogs</a:t>
            </a:r>
            <a:endParaRPr lang="en-AT" sz="1800" dirty="0">
              <a:effectLst/>
              <a:latin typeface="Calibri" panose="020F0502020204030204" pitchFamily="34" charset="0"/>
              <a:ea typeface="Arial" panose="020B0604020202020204" pitchFamily="34" charset="0"/>
              <a:cs typeface="Calibri" panose="020F0502020204030204" pitchFamily="34" charset="0"/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9B31C514-CFCC-8B4E-9790-4124C3CEFA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Ziele</a:t>
            </a:r>
          </a:p>
        </p:txBody>
      </p:sp>
    </p:spTree>
    <p:extLst>
      <p:ext uri="{BB962C8B-B14F-4D97-AF65-F5344CB8AC3E}">
        <p14:creationId xmlns:p14="http://schemas.microsoft.com/office/powerpoint/2010/main" val="9206203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8ACD61C1-72CB-2D4B-958F-6B5F2AD022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6269C-C24E-4E80-9A4B-E7E19BB59A67}" type="slidenum">
              <a:rPr lang="de-AT" smtClean="0"/>
              <a:pPr/>
              <a:t>9</a:t>
            </a:fld>
            <a:endParaRPr lang="de-AT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A70D7B51-01D8-354C-84BC-0EF6B20672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SDG Business Forum 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73D5FF1B-0060-B04D-8FD7-18C5792E49E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>
              <a:lnSpc>
                <a:spcPct val="100000"/>
              </a:lnSpc>
              <a:spcBef>
                <a:spcPts val="600"/>
              </a:spcBef>
              <a:spcAft>
                <a:spcPts val="700"/>
              </a:spcAft>
            </a:pPr>
            <a:r>
              <a:rPr lang="de-DE" sz="1800" dirty="0">
                <a:effectLst/>
                <a:latin typeface="Calibri" panose="020F0502020204030204" pitchFamily="34" charset="0"/>
                <a:ea typeface="Arial" panose="020B0604020202020204" pitchFamily="34" charset="0"/>
                <a:cs typeface="Calibri" panose="020F0502020204030204" pitchFamily="34" charset="0"/>
              </a:rPr>
              <a:t>Briefing-Unterlage </a:t>
            </a:r>
            <a:r>
              <a:rPr lang="de-DE" dirty="0">
                <a:latin typeface="Calibri" panose="020F0502020204030204" pitchFamily="34" charset="0"/>
                <a:ea typeface="Arial" panose="020B0604020202020204" pitchFamily="34" charset="0"/>
                <a:cs typeface="Calibri" panose="020F0502020204030204" pitchFamily="34" charset="0"/>
              </a:rPr>
              <a:t>mit</a:t>
            </a:r>
            <a:r>
              <a:rPr lang="de-DE" sz="1800" dirty="0">
                <a:effectLst/>
                <a:latin typeface="Calibri" panose="020F0502020204030204" pitchFamily="34" charset="0"/>
                <a:ea typeface="Arial" panose="020B0604020202020204" pitchFamily="34" charset="0"/>
                <a:cs typeface="Calibri" panose="020F0502020204030204" pitchFamily="34" charset="0"/>
              </a:rPr>
              <a:t> thematischem </a:t>
            </a:r>
            <a:r>
              <a:rPr lang="de-DE" dirty="0">
                <a:latin typeface="Calibri" panose="020F0502020204030204" pitchFamily="34" charset="0"/>
                <a:ea typeface="Arial" panose="020B0604020202020204" pitchFamily="34" charset="0"/>
                <a:cs typeface="Calibri" panose="020F0502020204030204" pitchFamily="34" charset="0"/>
              </a:rPr>
              <a:t>Überblick </a:t>
            </a:r>
            <a:br>
              <a:rPr lang="de-DE" dirty="0">
                <a:latin typeface="Calibri" panose="020F0502020204030204" pitchFamily="34" charset="0"/>
                <a:ea typeface="Arial" panose="020B0604020202020204" pitchFamily="34" charset="0"/>
                <a:cs typeface="Calibri" panose="020F0502020204030204" pitchFamily="34" charset="0"/>
              </a:rPr>
            </a:br>
            <a:r>
              <a:rPr lang="de-DE" dirty="0">
                <a:latin typeface="Calibri" panose="020F0502020204030204" pitchFamily="34" charset="0"/>
                <a:ea typeface="Arial" panose="020B0604020202020204" pitchFamily="34" charset="0"/>
                <a:cs typeface="Calibri" panose="020F0502020204030204" pitchFamily="34" charset="0"/>
              </a:rPr>
              <a:t>zu „Lokale Fachkräfte als Schlüsselfaktor für SDG-Märkte“</a:t>
            </a:r>
            <a:endParaRPr lang="de-DE" sz="1800" dirty="0">
              <a:effectLst/>
              <a:latin typeface="Calibri" panose="020F0502020204030204" pitchFamily="34" charset="0"/>
              <a:ea typeface="Arial" panose="020B0604020202020204" pitchFamily="34" charset="0"/>
              <a:cs typeface="Calibri" panose="020F0502020204030204" pitchFamily="34" charset="0"/>
            </a:endParaRPr>
          </a:p>
          <a:p>
            <a:pPr marL="252000" lvl="1">
              <a:lnSpc>
                <a:spcPct val="100000"/>
              </a:lnSpc>
              <a:spcAft>
                <a:spcPts val="700"/>
              </a:spcAft>
              <a:buClr>
                <a:srgbClr val="003D84"/>
              </a:buClr>
              <a:buFont typeface="Arial" panose="020B0604020202020204" pitchFamily="34" charset="0"/>
              <a:buChar char="•"/>
            </a:pP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3 Unternehmens-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Roundtables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pPr>
              <a:lnSpc>
                <a:spcPct val="100000"/>
              </a:lnSpc>
              <a:spcAft>
                <a:spcPts val="700"/>
              </a:spcAft>
            </a:pPr>
            <a:r>
              <a:rPr lang="de-DE" sz="1800" dirty="0">
                <a:effectLst/>
                <a:latin typeface="Calibri" panose="020F0502020204030204" pitchFamily="34" charset="0"/>
                <a:ea typeface="Arial" panose="020B0604020202020204" pitchFamily="34" charset="0"/>
                <a:cs typeface="Calibri" panose="020F0502020204030204" pitchFamily="34" charset="0"/>
              </a:rPr>
              <a:t>4 </a:t>
            </a:r>
            <a:r>
              <a:rPr lang="de-DE" dirty="0"/>
              <a:t>halbjährige Stakeholder-Vernetzungstreffen</a:t>
            </a:r>
          </a:p>
          <a:p>
            <a:pPr>
              <a:lnSpc>
                <a:spcPct val="100000"/>
              </a:lnSpc>
              <a:spcAft>
                <a:spcPts val="700"/>
              </a:spcAft>
            </a:pPr>
            <a:r>
              <a:rPr lang="de-DE" sz="1800" dirty="0">
                <a:effectLst/>
                <a:latin typeface="Calibri" panose="020F0502020204030204" pitchFamily="34" charset="0"/>
                <a:ea typeface="Arial" panose="020B0604020202020204" pitchFamily="34" charset="0"/>
                <a:cs typeface="Calibri" panose="020F0502020204030204" pitchFamily="34" charset="0"/>
              </a:rPr>
              <a:t>3 </a:t>
            </a:r>
            <a:r>
              <a:rPr lang="de-AT" dirty="0">
                <a:latin typeface="Calibri" panose="020F0502020204030204" pitchFamily="34" charset="0"/>
                <a:ea typeface="Arial" panose="020B0604020202020204" pitchFamily="34" charset="0"/>
                <a:cs typeface="Calibri" panose="020F0502020204030204" pitchFamily="34" charset="0"/>
              </a:rPr>
              <a:t>Dialogforen in Graz, Linz und Wien</a:t>
            </a:r>
          </a:p>
          <a:p>
            <a:pPr>
              <a:lnSpc>
                <a:spcPct val="100000"/>
              </a:lnSpc>
              <a:spcAft>
                <a:spcPts val="700"/>
              </a:spcAft>
            </a:pPr>
            <a:endParaRPr lang="de-DE" dirty="0">
              <a:effectLst/>
              <a:latin typeface="Calibri" panose="020F0502020204030204" pitchFamily="34" charset="0"/>
              <a:ea typeface="Arial" panose="020B0604020202020204" pitchFamily="34" charset="0"/>
              <a:cs typeface="Calibri" panose="020F0502020204030204" pitchFamily="34" charset="0"/>
            </a:endParaRPr>
          </a:p>
          <a:p>
            <a:pPr lvl="1">
              <a:lnSpc>
                <a:spcPct val="100000"/>
              </a:lnSpc>
              <a:spcAft>
                <a:spcPts val="700"/>
              </a:spcAft>
            </a:pPr>
            <a:endParaRPr lang="de-DE" dirty="0">
              <a:effectLst/>
              <a:latin typeface="Calibri" panose="020F0502020204030204" pitchFamily="34" charset="0"/>
              <a:ea typeface="Arial" panose="020B0604020202020204" pitchFamily="34" charset="0"/>
              <a:cs typeface="Calibri" panose="020F0502020204030204" pitchFamily="34" charset="0"/>
            </a:endParaRPr>
          </a:p>
          <a:p>
            <a:pPr lvl="1">
              <a:lnSpc>
                <a:spcPct val="100000"/>
              </a:lnSpc>
              <a:spcAft>
                <a:spcPts val="700"/>
              </a:spcAft>
            </a:pPr>
            <a:endParaRPr lang="de-DE" dirty="0">
              <a:effectLst/>
              <a:latin typeface="Calibri" panose="020F0502020204030204" pitchFamily="34" charset="0"/>
              <a:ea typeface="Arial" panose="020B0604020202020204" pitchFamily="34" charset="0"/>
              <a:cs typeface="Calibri" panose="020F0502020204030204" pitchFamily="34" charset="0"/>
            </a:endParaRPr>
          </a:p>
          <a:p>
            <a:pPr marL="252000" lvl="1" indent="0">
              <a:lnSpc>
                <a:spcPct val="100000"/>
              </a:lnSpc>
              <a:spcAft>
                <a:spcPts val="700"/>
              </a:spcAft>
              <a:buNone/>
            </a:pPr>
            <a:endParaRPr lang="de-DE" dirty="0">
              <a:effectLst/>
              <a:latin typeface="Calibri" panose="020F0502020204030204" pitchFamily="34" charset="0"/>
              <a:ea typeface="Arial" panose="020B0604020202020204" pitchFamily="34" charset="0"/>
              <a:cs typeface="Calibri" panose="020F0502020204030204" pitchFamily="34" charset="0"/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1F643BD1-40C2-444B-8058-8351D90FB6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Aktivitäten</a:t>
            </a:r>
          </a:p>
        </p:txBody>
      </p:sp>
    </p:spTree>
    <p:extLst>
      <p:ext uri="{BB962C8B-B14F-4D97-AF65-F5344CB8AC3E}">
        <p14:creationId xmlns:p14="http://schemas.microsoft.com/office/powerpoint/2010/main" val="3314758783"/>
      </p:ext>
    </p:extLst>
  </p:cSld>
  <p:clrMapOvr>
    <a:masterClrMapping/>
  </p:clrMapOvr>
</p:sld>
</file>

<file path=ppt/theme/theme1.xml><?xml version="1.0" encoding="utf-8"?>
<a:theme xmlns:a="http://schemas.openxmlformats.org/drawingml/2006/main" name="Republik-AT-4x3">
  <a:themeElements>
    <a:clrScheme name="BMAW CD Farbpalette">
      <a:dk1>
        <a:srgbClr val="000000"/>
      </a:dk1>
      <a:lt1>
        <a:srgbClr val="FFFFFF"/>
      </a:lt1>
      <a:dk2>
        <a:srgbClr val="3E3E40"/>
      </a:dk2>
      <a:lt2>
        <a:srgbClr val="808080"/>
      </a:lt2>
      <a:accent1>
        <a:srgbClr val="003D84"/>
      </a:accent1>
      <a:accent2>
        <a:srgbClr val="6B498C"/>
      </a:accent2>
      <a:accent3>
        <a:srgbClr val="5FB564"/>
      </a:accent3>
      <a:accent4>
        <a:srgbClr val="ED6D42"/>
      </a:accent4>
      <a:accent5>
        <a:srgbClr val="CA0237"/>
      </a:accent5>
      <a:accent6>
        <a:srgbClr val="3BACBE"/>
      </a:accent6>
      <a:hlink>
        <a:srgbClr val="000000"/>
      </a:hlink>
      <a:folHlink>
        <a:srgbClr val="000000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Klarhei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DG BF Vorbereitung" id="{73A9BA7A-ECF7-5D43-B880-483F9C45411A}" vid="{F83BF468-7DD5-A444-AA33-82413938C87E}"/>
    </a:ext>
  </a:extLst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D52679AD37E58644822F28B9BC120964" ma:contentTypeVersion="15" ma:contentTypeDescription="Ein neues Dokument erstellen." ma:contentTypeScope="" ma:versionID="b2ec3eac60bf904810fd0d7e1f6a7f2d">
  <xsd:schema xmlns:xsd="http://www.w3.org/2001/XMLSchema" xmlns:xs="http://www.w3.org/2001/XMLSchema" xmlns:p="http://schemas.microsoft.com/office/2006/metadata/properties" xmlns:ns2="f7fb74cf-0717-41c9-bfb1-90ad0b0987ed" xmlns:ns3="83f0f779-a0a6-4c18-92b8-e9fd863bb205" targetNamespace="http://schemas.microsoft.com/office/2006/metadata/properties" ma:root="true" ma:fieldsID="c66a4a1f75ebdbe3a4b94dc15814d104" ns2:_="" ns3:_="">
    <xsd:import namespace="f7fb74cf-0717-41c9-bfb1-90ad0b0987ed"/>
    <xsd:import namespace="83f0f779-a0a6-4c18-92b8-e9fd863bb20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OCR" minOccurs="0"/>
                <xsd:element ref="ns2:MediaLengthInSecond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7fb74cf-0717-41c9-bfb1-90ad0b0987e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LengthInSeconds" ma:index="17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1" nillable="true" ma:taxonomy="true" ma:internalName="lcf76f155ced4ddcb4097134ff3c332f" ma:taxonomyFieldName="MediaServiceImageTags" ma:displayName="Bildmarkierungen" ma:readOnly="false" ma:fieldId="{5cf76f15-5ced-4ddc-b409-7134ff3c332f}" ma:taxonomyMulti="true" ma:sspId="efc41322-6381-4203-95f2-829e98165d0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3f0f779-a0a6-4c18-92b8-e9fd863bb205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Freigegeben für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Freigegeben für -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2" nillable="true" ma:displayName="Taxonomy Catch All Column" ma:hidden="true" ma:list="{a55cbc9a-0000-404f-bdbe-0a258344fd48}" ma:internalName="TaxCatchAll" ma:showField="CatchAllData" ma:web="83f0f779-a0a6-4c18-92b8-e9fd863bb20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467BA759-D8CF-4B28-A44A-4C0D753D8862}">
  <ds:schemaRefs>
    <ds:schemaRef ds:uri="83f0f779-a0a6-4c18-92b8-e9fd863bb205"/>
    <ds:schemaRef ds:uri="f7fb74cf-0717-41c9-bfb1-90ad0b0987ed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2.xml><?xml version="1.0" encoding="utf-8"?>
<ds:datastoreItem xmlns:ds="http://schemas.openxmlformats.org/officeDocument/2006/customXml" ds:itemID="{C776124C-09B1-4B30-B0DD-F9D97AE4CB3B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557</Words>
  <Application>Microsoft Office PowerPoint</Application>
  <PresentationFormat>Bildschirmpräsentation (4:3)</PresentationFormat>
  <Paragraphs>97</Paragraphs>
  <Slides>14</Slides>
  <Notes>2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7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14</vt:i4>
      </vt:variant>
    </vt:vector>
  </HeadingPairs>
  <TitlesOfParts>
    <vt:vector size="22" baseType="lpstr">
      <vt:lpstr>Arial</vt:lpstr>
      <vt:lpstr>Calibri</vt:lpstr>
      <vt:lpstr>Corbel</vt:lpstr>
      <vt:lpstr>Courier New</vt:lpstr>
      <vt:lpstr>Symbol</vt:lpstr>
      <vt:lpstr>Times New Roman</vt:lpstr>
      <vt:lpstr>Wingdings</vt:lpstr>
      <vt:lpstr>Republik-AT-4x3</vt:lpstr>
      <vt:lpstr>SDG Business Forum</vt:lpstr>
      <vt:lpstr>SDG Business Forum 2022-24</vt:lpstr>
      <vt:lpstr>Kick-Off – Roundtable: Agenda </vt:lpstr>
      <vt:lpstr>Globale Ziele für Nachhaltige Entwicklung (SDG)</vt:lpstr>
      <vt:lpstr>SDG in Österreich</vt:lpstr>
      <vt:lpstr>SDG Business Forum – Historie</vt:lpstr>
      <vt:lpstr>Überblick</vt:lpstr>
      <vt:lpstr>Ziele</vt:lpstr>
      <vt:lpstr>Aktivitäten</vt:lpstr>
      <vt:lpstr>Roadmap 2023</vt:lpstr>
      <vt:lpstr>Roadmap 2024</vt:lpstr>
      <vt:lpstr>5 Themenschwerpunkte</vt:lpstr>
      <vt:lpstr>Tour de Table</vt:lpstr>
      <vt:lpstr>Vielen Dank für Ihre Teilnahme!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Titel der Folienpräsentation maximal zweizeilig</dc:title>
  <dc:creator>Christine Weber</dc:creator>
  <cp:lastModifiedBy>Gsellmann, Elisabeth</cp:lastModifiedBy>
  <cp:revision>60</cp:revision>
  <cp:lastPrinted>2018-07-05T18:23:58Z</cp:lastPrinted>
  <dcterms:created xsi:type="dcterms:W3CDTF">2022-10-05T08:31:27Z</dcterms:created>
  <dcterms:modified xsi:type="dcterms:W3CDTF">2023-02-13T12:37:16Z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0x010100D52679AD37E58644822F28B9BC120964</vt:lpwstr>
  </property>
  <property fmtid="{D5CDD505-2E9C-101B-9397-08002B2CF9AE}" pid="3" name="IsOriginal">
    <vt:bool>true</vt:bool>
  </property>
  <property fmtid="{D5CDD505-2E9C-101B-9397-08002B2CF9AE}" pid="4" name="AlternateThumbnailUrl">
    <vt:lpwstr>, </vt:lpwstr>
  </property>
  <property fmtid="{D5CDD505-2E9C-101B-9397-08002B2CF9AE}" pid="5" name="VideoSetDescription">
    <vt:lpwstr/>
  </property>
  <property fmtid="{D5CDD505-2E9C-101B-9397-08002B2CF9AE}" pid="6" name="Portal_AssetLanguages">
    <vt:lpwstr/>
  </property>
  <property fmtid="{D5CDD505-2E9C-101B-9397-08002B2CF9AE}" pid="7" name="MediaServiceImageTags">
    <vt:lpwstr/>
  </property>
</Properties>
</file>